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8300700" cy="10299700"/>
  <p:notesSz cx="18300700" cy="102997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52" d="100"/>
          <a:sy n="52" d="100"/>
        </p:scale>
        <p:origin x="192" y="6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2552" y="3192907"/>
            <a:ext cx="15555595" cy="21629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50" b="1" i="0">
                <a:solidFill>
                  <a:srgbClr val="FFAB40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5105" y="5767832"/>
            <a:ext cx="12810490" cy="25749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11/17/2024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50" b="1" i="0">
                <a:solidFill>
                  <a:srgbClr val="FFAB40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11/17/2024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50" b="1" i="0">
                <a:solidFill>
                  <a:srgbClr val="FFAB40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5035" y="2368931"/>
            <a:ext cx="7960804" cy="6797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24860" y="2368931"/>
            <a:ext cx="7960804" cy="6797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11/17/2024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50" b="1" i="0">
                <a:solidFill>
                  <a:srgbClr val="FFAB40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11/17/2024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11/17/2024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955914" y="1115365"/>
            <a:ext cx="12895694" cy="14814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50" b="1" i="0">
                <a:solidFill>
                  <a:srgbClr val="FFAB40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15035" y="2368931"/>
            <a:ext cx="16470630" cy="6797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22238" y="9578721"/>
            <a:ext cx="5856224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5035" y="9578721"/>
            <a:ext cx="4209161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11/17/2024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76505" y="9578721"/>
            <a:ext cx="4209161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697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359150" y="1873250"/>
            <a:ext cx="10439400" cy="148886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indent="-635" algn="ctr">
              <a:lnSpc>
                <a:spcPct val="100200"/>
              </a:lnSpc>
              <a:spcBef>
                <a:spcPts val="90"/>
              </a:spcBef>
            </a:pPr>
            <a:r>
              <a:rPr lang="en-US" sz="9600" dirty="0"/>
              <a:t>IMAGE INSIGHT</a:t>
            </a:r>
            <a:endParaRPr sz="6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3C3D773-91E0-F7B8-D3F6-8F0036D32C22}"/>
              </a:ext>
            </a:extLst>
          </p:cNvPr>
          <p:cNvSpPr txBox="1"/>
          <p:nvPr/>
        </p:nvSpPr>
        <p:spPr>
          <a:xfrm>
            <a:off x="4001106" y="3916087"/>
            <a:ext cx="1070292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“A</a:t>
            </a:r>
            <a:r>
              <a:rPr lang="en-US" sz="3600" b="1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n AI-powered image caption generator that can analyze an image and produce a concise, accurate, and contextually relevant caption”</a:t>
            </a:r>
            <a:endParaRPr lang="en-IN" sz="36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EB5BB9-0311-C1BE-C81A-CBA7DAA1DB88}"/>
              </a:ext>
            </a:extLst>
          </p:cNvPr>
          <p:cNvSpPr txBox="1"/>
          <p:nvPr/>
        </p:nvSpPr>
        <p:spPr>
          <a:xfrm>
            <a:off x="10217150" y="7918372"/>
            <a:ext cx="9039720" cy="19672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400" kern="100" dirty="0">
                <a:solidFill>
                  <a:schemeClr val="accent3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BY – </a:t>
            </a:r>
            <a:endParaRPr lang="en-IN" sz="2400" kern="100" dirty="0">
              <a:solidFill>
                <a:schemeClr val="accent3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400" kern="100" dirty="0">
                <a:solidFill>
                  <a:schemeClr val="accent3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TEAM MEMBER 1- Khushi Saroha(E23CSEU1446)</a:t>
            </a:r>
            <a:endParaRPr lang="en-IN" sz="2400" kern="100" dirty="0">
              <a:solidFill>
                <a:schemeClr val="accent3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400" kern="100" dirty="0">
                <a:solidFill>
                  <a:schemeClr val="accent3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TEAM MEMBER 2- Mehul Gupta(E23CSEU1423)</a:t>
            </a:r>
            <a:endParaRPr lang="en-IN" sz="2400" kern="100" dirty="0">
              <a:solidFill>
                <a:schemeClr val="accent3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400" kern="100" dirty="0">
                <a:solidFill>
                  <a:schemeClr val="accent3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TEAM MEMBER 3- Tanmay Tyagi(E23CSEU1448)</a:t>
            </a:r>
            <a:endParaRPr lang="en-IN" sz="2400" kern="100" dirty="0">
              <a:solidFill>
                <a:schemeClr val="accent3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6978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954860" y="3162275"/>
            <a:ext cx="6141085" cy="2181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1000"/>
              </a:lnSpc>
              <a:spcBef>
                <a:spcPts val="100"/>
              </a:spcBef>
            </a:pPr>
            <a:r>
              <a:rPr sz="2000" dirty="0">
                <a:solidFill>
                  <a:srgbClr val="FFFFFF"/>
                </a:solidFill>
                <a:latin typeface="Verdana"/>
                <a:cs typeface="Verdana"/>
              </a:rPr>
              <a:t>Image</a:t>
            </a:r>
            <a:r>
              <a:rPr sz="2000" spc="-1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00" spc="60" dirty="0">
                <a:solidFill>
                  <a:srgbClr val="FFFFFF"/>
                </a:solidFill>
                <a:latin typeface="Verdana"/>
                <a:cs typeface="Verdana"/>
              </a:rPr>
              <a:t>captioning</a:t>
            </a:r>
            <a:r>
              <a:rPr sz="2000" spc="-1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00" spc="60" dirty="0">
                <a:solidFill>
                  <a:srgbClr val="FFFFFF"/>
                </a:solidFill>
                <a:latin typeface="Verdana"/>
                <a:cs typeface="Verdana"/>
              </a:rPr>
              <a:t>combines</a:t>
            </a:r>
            <a:r>
              <a:rPr sz="2000" spc="-1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00" b="1" spc="110" dirty="0">
                <a:solidFill>
                  <a:srgbClr val="FFFFFF"/>
                </a:solidFill>
                <a:latin typeface="Tahoma"/>
                <a:cs typeface="Tahoma"/>
              </a:rPr>
              <a:t>computer</a:t>
            </a:r>
            <a:r>
              <a:rPr sz="2000" b="1" spc="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b="1" spc="65" dirty="0">
                <a:solidFill>
                  <a:srgbClr val="FFFFFF"/>
                </a:solidFill>
                <a:latin typeface="Tahoma"/>
                <a:cs typeface="Tahoma"/>
              </a:rPr>
              <a:t>vision </a:t>
            </a:r>
            <a:r>
              <a:rPr sz="2000" spc="70" dirty="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sz="2000" spc="-1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00" b="1" spc="60" dirty="0">
                <a:solidFill>
                  <a:srgbClr val="FFFFFF"/>
                </a:solidFill>
                <a:latin typeface="Tahoma"/>
                <a:cs typeface="Tahoma"/>
              </a:rPr>
              <a:t>natural</a:t>
            </a:r>
            <a:r>
              <a:rPr sz="2000" b="1" spc="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b="1" spc="105" dirty="0">
                <a:solidFill>
                  <a:srgbClr val="FFFFFF"/>
                </a:solidFill>
                <a:latin typeface="Tahoma"/>
                <a:cs typeface="Tahoma"/>
              </a:rPr>
              <a:t>language</a:t>
            </a:r>
            <a:r>
              <a:rPr sz="2000" b="1" spc="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b="1" spc="95" dirty="0">
                <a:solidFill>
                  <a:srgbClr val="FFFFFF"/>
                </a:solidFill>
                <a:latin typeface="Tahoma"/>
                <a:cs typeface="Tahoma"/>
              </a:rPr>
              <a:t>processing</a:t>
            </a:r>
            <a:r>
              <a:rPr sz="2000" b="1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FFFFFF"/>
                </a:solidFill>
                <a:latin typeface="Verdana"/>
                <a:cs typeface="Verdana"/>
              </a:rPr>
              <a:t>to</a:t>
            </a:r>
            <a:r>
              <a:rPr sz="2000" spc="-1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Verdana"/>
                <a:cs typeface="Verdana"/>
              </a:rPr>
              <a:t>generate </a:t>
            </a:r>
            <a:r>
              <a:rPr sz="2000" dirty="0">
                <a:solidFill>
                  <a:srgbClr val="FFFFFF"/>
                </a:solidFill>
                <a:latin typeface="Verdana"/>
                <a:cs typeface="Verdana"/>
              </a:rPr>
              <a:t>descriptive</a:t>
            </a:r>
            <a:r>
              <a:rPr sz="2000" spc="-1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00" spc="-30" dirty="0">
                <a:solidFill>
                  <a:srgbClr val="FFFFFF"/>
                </a:solidFill>
                <a:latin typeface="Verdana"/>
                <a:cs typeface="Verdana"/>
              </a:rPr>
              <a:t>text</a:t>
            </a:r>
            <a:r>
              <a:rPr sz="2000" spc="-11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00" spc="-20" dirty="0">
                <a:solidFill>
                  <a:srgbClr val="FFFFFF"/>
                </a:solidFill>
                <a:latin typeface="Verdana"/>
                <a:cs typeface="Verdana"/>
              </a:rPr>
              <a:t>for</a:t>
            </a:r>
            <a:r>
              <a:rPr sz="2000" spc="-11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00" dirty="0">
                <a:solidFill>
                  <a:srgbClr val="FFFFFF"/>
                </a:solidFill>
                <a:latin typeface="Verdana"/>
                <a:cs typeface="Verdana"/>
              </a:rPr>
              <a:t>images.</a:t>
            </a:r>
            <a:r>
              <a:rPr sz="2000" spc="-11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00" spc="-20" dirty="0">
                <a:solidFill>
                  <a:srgbClr val="FFFFFF"/>
                </a:solidFill>
                <a:latin typeface="Verdana"/>
                <a:cs typeface="Verdana"/>
              </a:rPr>
              <a:t>This</a:t>
            </a:r>
            <a:r>
              <a:rPr sz="2000" spc="-11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00" dirty="0">
                <a:solidFill>
                  <a:srgbClr val="FFFFFF"/>
                </a:solidFill>
                <a:latin typeface="Verdana"/>
                <a:cs typeface="Verdana"/>
              </a:rPr>
              <a:t>ﬁeld</a:t>
            </a:r>
            <a:r>
              <a:rPr sz="2000" spc="-11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00" dirty="0">
                <a:solidFill>
                  <a:srgbClr val="FFFFFF"/>
                </a:solidFill>
                <a:latin typeface="Verdana"/>
                <a:cs typeface="Verdana"/>
              </a:rPr>
              <a:t>has</a:t>
            </a:r>
            <a:r>
              <a:rPr sz="2000" spc="-11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00" spc="-20" dirty="0">
                <a:solidFill>
                  <a:srgbClr val="FFFFFF"/>
                </a:solidFill>
                <a:latin typeface="Verdana"/>
                <a:cs typeface="Verdana"/>
              </a:rPr>
              <a:t>seen </a:t>
            </a:r>
            <a:r>
              <a:rPr sz="2000" dirty="0">
                <a:solidFill>
                  <a:srgbClr val="FFFFFF"/>
                </a:solidFill>
                <a:latin typeface="Verdana"/>
                <a:cs typeface="Verdana"/>
              </a:rPr>
              <a:t>signiﬁcant</a:t>
            </a:r>
            <a:r>
              <a:rPr sz="2000" spc="-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00" dirty="0">
                <a:solidFill>
                  <a:srgbClr val="FFFFFF"/>
                </a:solidFill>
                <a:latin typeface="Verdana"/>
                <a:cs typeface="Verdana"/>
              </a:rPr>
              <a:t>advancements,</a:t>
            </a:r>
            <a:r>
              <a:rPr sz="2000" spc="-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00" dirty="0">
                <a:solidFill>
                  <a:srgbClr val="FFFFFF"/>
                </a:solidFill>
                <a:latin typeface="Verdana"/>
                <a:cs typeface="Verdana"/>
              </a:rPr>
              <a:t>driven</a:t>
            </a:r>
            <a:r>
              <a:rPr sz="2000" spc="-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Verdana"/>
                <a:cs typeface="Verdana"/>
              </a:rPr>
              <a:t>by</a:t>
            </a:r>
            <a:r>
              <a:rPr sz="2000" spc="-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00" b="1" spc="100" dirty="0">
                <a:solidFill>
                  <a:srgbClr val="FFFFFF"/>
                </a:solidFill>
                <a:latin typeface="Tahoma"/>
                <a:cs typeface="Tahoma"/>
              </a:rPr>
              <a:t>deep </a:t>
            </a:r>
            <a:r>
              <a:rPr sz="2000" b="1" spc="80" dirty="0">
                <a:solidFill>
                  <a:srgbClr val="FFFFFF"/>
                </a:solidFill>
                <a:latin typeface="Tahoma"/>
                <a:cs typeface="Tahoma"/>
              </a:rPr>
              <a:t>learning</a:t>
            </a:r>
            <a:r>
              <a:rPr sz="2000" b="1" spc="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FFFFFF"/>
                </a:solidFill>
                <a:latin typeface="Verdana"/>
                <a:cs typeface="Verdana"/>
              </a:rPr>
              <a:t>techniques</a:t>
            </a:r>
            <a:r>
              <a:rPr sz="2000" spc="-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00" spc="70" dirty="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sz="2000" spc="-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00" dirty="0">
                <a:solidFill>
                  <a:srgbClr val="FFFFFF"/>
                </a:solidFill>
                <a:latin typeface="Verdana"/>
                <a:cs typeface="Verdana"/>
              </a:rPr>
              <a:t>large</a:t>
            </a:r>
            <a:r>
              <a:rPr sz="2000" spc="-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Verdana"/>
                <a:cs typeface="Verdana"/>
              </a:rPr>
              <a:t>datasets, </a:t>
            </a:r>
            <a:r>
              <a:rPr sz="2000" spc="50" dirty="0">
                <a:solidFill>
                  <a:srgbClr val="FFFFFF"/>
                </a:solidFill>
                <a:latin typeface="Verdana"/>
                <a:cs typeface="Verdana"/>
              </a:rPr>
              <a:t>enabling</a:t>
            </a:r>
            <a:r>
              <a:rPr sz="2000" spc="-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00" spc="50" dirty="0">
                <a:solidFill>
                  <a:srgbClr val="FFFFFF"/>
                </a:solidFill>
                <a:latin typeface="Verdana"/>
                <a:cs typeface="Verdana"/>
              </a:rPr>
              <a:t>machines</a:t>
            </a:r>
            <a:r>
              <a:rPr sz="2000" spc="-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00" dirty="0">
                <a:solidFill>
                  <a:srgbClr val="FFFFFF"/>
                </a:solidFill>
                <a:latin typeface="Verdana"/>
                <a:cs typeface="Verdana"/>
              </a:rPr>
              <a:t>to</a:t>
            </a:r>
            <a:r>
              <a:rPr sz="2000" spc="-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00" dirty="0">
                <a:solidFill>
                  <a:srgbClr val="FFFFFF"/>
                </a:solidFill>
                <a:latin typeface="Verdana"/>
                <a:cs typeface="Verdana"/>
              </a:rPr>
              <a:t>understand</a:t>
            </a:r>
            <a:r>
              <a:rPr sz="2000" spc="-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00" spc="70" dirty="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sz="2000" spc="-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Verdana"/>
                <a:cs typeface="Verdana"/>
              </a:rPr>
              <a:t>describe visual</a:t>
            </a:r>
            <a:r>
              <a:rPr sz="2000" spc="-1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00" spc="55" dirty="0">
                <a:solidFill>
                  <a:srgbClr val="FFFFFF"/>
                </a:solidFill>
                <a:latin typeface="Verdana"/>
                <a:cs typeface="Verdana"/>
              </a:rPr>
              <a:t>content</a:t>
            </a:r>
            <a:r>
              <a:rPr sz="2000" spc="-10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00" dirty="0">
                <a:solidFill>
                  <a:srgbClr val="FFFFFF"/>
                </a:solidFill>
                <a:latin typeface="Verdana"/>
                <a:cs typeface="Verdana"/>
              </a:rPr>
              <a:t>more</a:t>
            </a:r>
            <a:r>
              <a:rPr sz="2000" spc="-1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Verdana"/>
                <a:cs typeface="Verdana"/>
              </a:rPr>
              <a:t>effectively.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955914" y="1115365"/>
            <a:ext cx="5217160" cy="1334770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700" marR="5080">
              <a:lnSpc>
                <a:spcPct val="101499"/>
              </a:lnSpc>
              <a:spcBef>
                <a:spcPts val="50"/>
              </a:spcBef>
            </a:pPr>
            <a:r>
              <a:rPr sz="4250" spc="120" dirty="0"/>
              <a:t>Introduction</a:t>
            </a:r>
            <a:r>
              <a:rPr sz="4250" spc="25" dirty="0"/>
              <a:t> </a:t>
            </a:r>
            <a:r>
              <a:rPr sz="4250" spc="114" dirty="0"/>
              <a:t>to </a:t>
            </a:r>
            <a:r>
              <a:rPr sz="4250" spc="90" dirty="0"/>
              <a:t>Image</a:t>
            </a:r>
            <a:r>
              <a:rPr sz="4250" spc="-5" dirty="0"/>
              <a:t> </a:t>
            </a:r>
            <a:r>
              <a:rPr sz="4250" spc="185" dirty="0"/>
              <a:t>Captioning</a:t>
            </a:r>
            <a:endParaRPr sz="4250"/>
          </a:p>
        </p:txBody>
      </p:sp>
      <p:sp>
        <p:nvSpPr>
          <p:cNvPr id="5" name="object 5"/>
          <p:cNvSpPr/>
          <p:nvPr/>
        </p:nvSpPr>
        <p:spPr>
          <a:xfrm>
            <a:off x="1968614" y="711326"/>
            <a:ext cx="5187950" cy="28575"/>
          </a:xfrm>
          <a:custGeom>
            <a:avLst/>
            <a:gdLst/>
            <a:ahLst/>
            <a:cxnLst/>
            <a:rect l="l" t="t" r="r" b="b"/>
            <a:pathLst>
              <a:path w="5187950" h="28575">
                <a:moveTo>
                  <a:pt x="5187632" y="0"/>
                </a:moveTo>
                <a:lnTo>
                  <a:pt x="0" y="0"/>
                </a:lnTo>
                <a:lnTo>
                  <a:pt x="0" y="28575"/>
                </a:lnTo>
                <a:lnTo>
                  <a:pt x="5187632" y="28575"/>
                </a:lnTo>
                <a:lnTo>
                  <a:pt x="5187632" y="0"/>
                </a:lnTo>
                <a:close/>
              </a:path>
            </a:pathLst>
          </a:custGeom>
          <a:solidFill>
            <a:srgbClr val="FFAB4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264229" y="914170"/>
            <a:ext cx="5638799" cy="84582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697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120" dirty="0"/>
              <a:t>Key</a:t>
            </a:r>
            <a:r>
              <a:rPr sz="3600" spc="-10" dirty="0"/>
              <a:t> </a:t>
            </a:r>
            <a:r>
              <a:rPr sz="3600" spc="135" dirty="0"/>
              <a:t>Techniques</a:t>
            </a:r>
            <a:r>
              <a:rPr sz="3600" spc="-5" dirty="0"/>
              <a:t> </a:t>
            </a:r>
            <a:r>
              <a:rPr sz="3600" spc="105" dirty="0"/>
              <a:t>in</a:t>
            </a:r>
            <a:r>
              <a:rPr sz="3600" spc="-5" dirty="0"/>
              <a:t> </a:t>
            </a:r>
            <a:r>
              <a:rPr sz="3600" spc="145" dirty="0"/>
              <a:t>Caption</a:t>
            </a:r>
            <a:r>
              <a:rPr sz="3600" spc="-5" dirty="0"/>
              <a:t> </a:t>
            </a:r>
            <a:r>
              <a:rPr sz="3600" spc="95" dirty="0"/>
              <a:t>Generation</a:t>
            </a:r>
            <a:endParaRPr sz="3600"/>
          </a:p>
        </p:txBody>
      </p:sp>
      <p:sp>
        <p:nvSpPr>
          <p:cNvPr id="4" name="object 4"/>
          <p:cNvSpPr txBox="1"/>
          <p:nvPr/>
        </p:nvSpPr>
        <p:spPr>
          <a:xfrm>
            <a:off x="1954961" y="2611729"/>
            <a:ext cx="5251450" cy="23444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99"/>
              </a:lnSpc>
              <a:spcBef>
                <a:spcPts val="95"/>
              </a:spcBef>
            </a:pPr>
            <a:r>
              <a:rPr sz="1900" dirty="0">
                <a:solidFill>
                  <a:srgbClr val="FFFFFF"/>
                </a:solidFill>
                <a:latin typeface="Verdana"/>
                <a:cs typeface="Verdana"/>
              </a:rPr>
              <a:t>Recent</a:t>
            </a:r>
            <a:r>
              <a:rPr sz="1900" spc="-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900" dirty="0">
                <a:solidFill>
                  <a:srgbClr val="FFFFFF"/>
                </a:solidFill>
                <a:latin typeface="Verdana"/>
                <a:cs typeface="Verdana"/>
              </a:rPr>
              <a:t>advancements</a:t>
            </a:r>
            <a:r>
              <a:rPr sz="1900" spc="-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900" dirty="0">
                <a:solidFill>
                  <a:srgbClr val="FFFFFF"/>
                </a:solidFill>
                <a:latin typeface="Verdana"/>
                <a:cs typeface="Verdana"/>
              </a:rPr>
              <a:t>in</a:t>
            </a:r>
            <a:r>
              <a:rPr sz="1900" spc="-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900" dirty="0">
                <a:solidFill>
                  <a:srgbClr val="FFFFFF"/>
                </a:solidFill>
                <a:latin typeface="Verdana"/>
                <a:cs typeface="Verdana"/>
              </a:rPr>
              <a:t>image</a:t>
            </a:r>
            <a:r>
              <a:rPr sz="1900" spc="-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900" spc="-10" dirty="0">
                <a:solidFill>
                  <a:srgbClr val="FFFFFF"/>
                </a:solidFill>
                <a:latin typeface="Verdana"/>
                <a:cs typeface="Verdana"/>
              </a:rPr>
              <a:t>captioning </a:t>
            </a:r>
            <a:r>
              <a:rPr sz="1900" spc="-40" dirty="0">
                <a:solidFill>
                  <a:srgbClr val="FFFFFF"/>
                </a:solidFill>
                <a:latin typeface="Verdana"/>
                <a:cs typeface="Verdana"/>
              </a:rPr>
              <a:t>involve</a:t>
            </a:r>
            <a:r>
              <a:rPr sz="1900" spc="-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900" b="1" spc="60" dirty="0">
                <a:solidFill>
                  <a:srgbClr val="FFFFFF"/>
                </a:solidFill>
                <a:latin typeface="Tahoma"/>
                <a:cs typeface="Tahoma"/>
              </a:rPr>
              <a:t>Convolutional</a:t>
            </a:r>
            <a:r>
              <a:rPr sz="1900" b="1" spc="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900" b="1" dirty="0">
                <a:solidFill>
                  <a:srgbClr val="FFFFFF"/>
                </a:solidFill>
                <a:latin typeface="Tahoma"/>
                <a:cs typeface="Tahoma"/>
              </a:rPr>
              <a:t>Neural</a:t>
            </a:r>
            <a:r>
              <a:rPr sz="1900" b="1" spc="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900" b="1" spc="50" dirty="0">
                <a:solidFill>
                  <a:srgbClr val="FFFFFF"/>
                </a:solidFill>
                <a:latin typeface="Tahoma"/>
                <a:cs typeface="Tahoma"/>
              </a:rPr>
              <a:t>Networks </a:t>
            </a:r>
            <a:r>
              <a:rPr sz="1900" b="1" dirty="0">
                <a:solidFill>
                  <a:srgbClr val="FFFFFF"/>
                </a:solidFill>
                <a:latin typeface="Tahoma"/>
                <a:cs typeface="Tahoma"/>
              </a:rPr>
              <a:t>(CNNs)</a:t>
            </a:r>
            <a:r>
              <a:rPr sz="1900" b="1" spc="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900" spc="-30" dirty="0">
                <a:solidFill>
                  <a:srgbClr val="FFFFFF"/>
                </a:solidFill>
                <a:latin typeface="Verdana"/>
                <a:cs typeface="Verdana"/>
              </a:rPr>
              <a:t>for</a:t>
            </a:r>
            <a:r>
              <a:rPr sz="1900" spc="-1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900" dirty="0">
                <a:solidFill>
                  <a:srgbClr val="FFFFFF"/>
                </a:solidFill>
                <a:latin typeface="Verdana"/>
                <a:cs typeface="Verdana"/>
              </a:rPr>
              <a:t>image</a:t>
            </a:r>
            <a:r>
              <a:rPr sz="1900" spc="-1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900" spc="-25" dirty="0">
                <a:solidFill>
                  <a:srgbClr val="FFFFFF"/>
                </a:solidFill>
                <a:latin typeface="Verdana"/>
                <a:cs typeface="Verdana"/>
              </a:rPr>
              <a:t>feature</a:t>
            </a:r>
            <a:r>
              <a:rPr sz="1900" spc="-1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900" spc="-20" dirty="0">
                <a:solidFill>
                  <a:srgbClr val="FFFFFF"/>
                </a:solidFill>
                <a:latin typeface="Verdana"/>
                <a:cs typeface="Verdana"/>
              </a:rPr>
              <a:t>extraction</a:t>
            </a:r>
            <a:r>
              <a:rPr sz="1900" spc="-1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900" spc="-25" dirty="0">
                <a:solidFill>
                  <a:srgbClr val="FFFFFF"/>
                </a:solidFill>
                <a:latin typeface="Verdana"/>
                <a:cs typeface="Verdana"/>
              </a:rPr>
              <a:t>and </a:t>
            </a:r>
            <a:r>
              <a:rPr sz="1900" b="1" spc="65" dirty="0">
                <a:solidFill>
                  <a:srgbClr val="FFFFFF"/>
                </a:solidFill>
                <a:latin typeface="Tahoma"/>
                <a:cs typeface="Tahoma"/>
              </a:rPr>
              <a:t>Recurrent</a:t>
            </a:r>
            <a:r>
              <a:rPr sz="1900" b="1" spc="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900" b="1" dirty="0">
                <a:solidFill>
                  <a:srgbClr val="FFFFFF"/>
                </a:solidFill>
                <a:latin typeface="Tahoma"/>
                <a:cs typeface="Tahoma"/>
              </a:rPr>
              <a:t>Neural</a:t>
            </a:r>
            <a:r>
              <a:rPr sz="1900" b="1" spc="60" dirty="0">
                <a:solidFill>
                  <a:srgbClr val="FFFFFF"/>
                </a:solidFill>
                <a:latin typeface="Tahoma"/>
                <a:cs typeface="Tahoma"/>
              </a:rPr>
              <a:t> Networks </a:t>
            </a:r>
            <a:r>
              <a:rPr sz="1900" b="1" spc="-20" dirty="0">
                <a:solidFill>
                  <a:srgbClr val="FFFFFF"/>
                </a:solidFill>
                <a:latin typeface="Tahoma"/>
                <a:cs typeface="Tahoma"/>
              </a:rPr>
              <a:t>(RNNs)</a:t>
            </a:r>
            <a:r>
              <a:rPr sz="1900" b="1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900" spc="-25" dirty="0">
                <a:solidFill>
                  <a:srgbClr val="FFFFFF"/>
                </a:solidFill>
                <a:latin typeface="Verdana"/>
                <a:cs typeface="Verdana"/>
              </a:rPr>
              <a:t>for </a:t>
            </a:r>
            <a:r>
              <a:rPr sz="1900" dirty="0">
                <a:solidFill>
                  <a:srgbClr val="FFFFFF"/>
                </a:solidFill>
                <a:latin typeface="Verdana"/>
                <a:cs typeface="Verdana"/>
              </a:rPr>
              <a:t>sequence</a:t>
            </a:r>
            <a:r>
              <a:rPr sz="1900" spc="-7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900" spc="-25" dirty="0">
                <a:solidFill>
                  <a:srgbClr val="FFFFFF"/>
                </a:solidFill>
                <a:latin typeface="Verdana"/>
                <a:cs typeface="Verdana"/>
              </a:rPr>
              <a:t>generation.</a:t>
            </a:r>
            <a:r>
              <a:rPr sz="1900" spc="-7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900" spc="-25" dirty="0">
                <a:solidFill>
                  <a:srgbClr val="FFFFFF"/>
                </a:solidFill>
                <a:latin typeface="Verdana"/>
                <a:cs typeface="Verdana"/>
              </a:rPr>
              <a:t>These</a:t>
            </a:r>
            <a:r>
              <a:rPr sz="1900" spc="-7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900" spc="-10" dirty="0">
                <a:solidFill>
                  <a:srgbClr val="FFFFFF"/>
                </a:solidFill>
                <a:latin typeface="Verdana"/>
                <a:cs typeface="Verdana"/>
              </a:rPr>
              <a:t>techniques </a:t>
            </a:r>
            <a:r>
              <a:rPr sz="1900" dirty="0">
                <a:solidFill>
                  <a:srgbClr val="FFFFFF"/>
                </a:solidFill>
                <a:latin typeface="Verdana"/>
                <a:cs typeface="Verdana"/>
              </a:rPr>
              <a:t>help</a:t>
            </a:r>
            <a:r>
              <a:rPr sz="1900" spc="-10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900" dirty="0">
                <a:solidFill>
                  <a:srgbClr val="FFFFFF"/>
                </a:solidFill>
                <a:latin typeface="Verdana"/>
                <a:cs typeface="Verdana"/>
              </a:rPr>
              <a:t>in</a:t>
            </a:r>
            <a:r>
              <a:rPr sz="1900" spc="-10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900" spc="45" dirty="0">
                <a:solidFill>
                  <a:srgbClr val="FFFFFF"/>
                </a:solidFill>
                <a:latin typeface="Verdana"/>
                <a:cs typeface="Verdana"/>
              </a:rPr>
              <a:t>producing</a:t>
            </a:r>
            <a:r>
              <a:rPr sz="1900" spc="-1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900" dirty="0">
                <a:solidFill>
                  <a:srgbClr val="FFFFFF"/>
                </a:solidFill>
                <a:latin typeface="Verdana"/>
                <a:cs typeface="Verdana"/>
              </a:rPr>
              <a:t>more</a:t>
            </a:r>
            <a:r>
              <a:rPr sz="1900" spc="-10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900" spc="-10" dirty="0">
                <a:solidFill>
                  <a:srgbClr val="FFFFFF"/>
                </a:solidFill>
                <a:latin typeface="Verdana"/>
                <a:cs typeface="Verdana"/>
              </a:rPr>
              <a:t>accurate</a:t>
            </a:r>
            <a:r>
              <a:rPr sz="1900" spc="-10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900" spc="-25" dirty="0">
                <a:solidFill>
                  <a:srgbClr val="FFFFFF"/>
                </a:solidFill>
                <a:latin typeface="Verdana"/>
                <a:cs typeface="Verdana"/>
              </a:rPr>
              <a:t>and </a:t>
            </a:r>
            <a:r>
              <a:rPr sz="1900" spc="-10" dirty="0">
                <a:solidFill>
                  <a:srgbClr val="FFFFFF"/>
                </a:solidFill>
                <a:latin typeface="Verdana"/>
                <a:cs typeface="Verdana"/>
              </a:rPr>
              <a:t>contextually</a:t>
            </a:r>
            <a:r>
              <a:rPr sz="1900" spc="-1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900" spc="-35" dirty="0">
                <a:solidFill>
                  <a:srgbClr val="FFFFFF"/>
                </a:solidFill>
                <a:latin typeface="Verdana"/>
                <a:cs typeface="Verdana"/>
              </a:rPr>
              <a:t>relevant</a:t>
            </a:r>
            <a:r>
              <a:rPr sz="1900" spc="-1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900" spc="-20" dirty="0">
                <a:solidFill>
                  <a:srgbClr val="FFFFFF"/>
                </a:solidFill>
                <a:latin typeface="Verdana"/>
                <a:cs typeface="Verdana"/>
              </a:rPr>
              <a:t>captions,</a:t>
            </a:r>
            <a:r>
              <a:rPr sz="1900" spc="-1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900" spc="35" dirty="0">
                <a:solidFill>
                  <a:srgbClr val="FFFFFF"/>
                </a:solidFill>
                <a:latin typeface="Verdana"/>
                <a:cs typeface="Verdana"/>
              </a:rPr>
              <a:t>enhancing </a:t>
            </a:r>
            <a:r>
              <a:rPr sz="1900" dirty="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sz="1900" spc="-1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900" spc="-55" dirty="0">
                <a:solidFill>
                  <a:srgbClr val="FFFFFF"/>
                </a:solidFill>
                <a:latin typeface="Verdana"/>
                <a:cs typeface="Verdana"/>
              </a:rPr>
              <a:t>overall</a:t>
            </a:r>
            <a:r>
              <a:rPr sz="1900" spc="-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900" spc="-10" dirty="0">
                <a:solidFill>
                  <a:srgbClr val="FFFFFF"/>
                </a:solidFill>
                <a:latin typeface="Verdana"/>
                <a:cs typeface="Verdana"/>
              </a:rPr>
              <a:t>quality</a:t>
            </a:r>
            <a:r>
              <a:rPr sz="1900" spc="-1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900" dirty="0">
                <a:solidFill>
                  <a:srgbClr val="FFFFFF"/>
                </a:solidFill>
                <a:latin typeface="Verdana"/>
                <a:cs typeface="Verdana"/>
              </a:rPr>
              <a:t>of</a:t>
            </a:r>
            <a:r>
              <a:rPr sz="1900" spc="-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900" dirty="0">
                <a:solidFill>
                  <a:srgbClr val="FFFFFF"/>
                </a:solidFill>
                <a:latin typeface="Verdana"/>
                <a:cs typeface="Verdana"/>
              </a:rPr>
              <a:t>image</a:t>
            </a:r>
            <a:r>
              <a:rPr sz="1900" spc="-1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900" spc="-10" dirty="0">
                <a:solidFill>
                  <a:srgbClr val="FFFFFF"/>
                </a:solidFill>
                <a:latin typeface="Verdana"/>
                <a:cs typeface="Verdana"/>
              </a:rPr>
              <a:t>description.</a:t>
            </a:r>
            <a:endParaRPr sz="1900">
              <a:latin typeface="Verdana"/>
              <a:cs typeface="Verdan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968614" y="711326"/>
            <a:ext cx="5187950" cy="28575"/>
          </a:xfrm>
          <a:custGeom>
            <a:avLst/>
            <a:gdLst/>
            <a:ahLst/>
            <a:cxnLst/>
            <a:rect l="l" t="t" r="r" b="b"/>
            <a:pathLst>
              <a:path w="5187950" h="28575">
                <a:moveTo>
                  <a:pt x="5187632" y="0"/>
                </a:moveTo>
                <a:lnTo>
                  <a:pt x="0" y="0"/>
                </a:lnTo>
                <a:lnTo>
                  <a:pt x="0" y="28575"/>
                </a:lnTo>
                <a:lnTo>
                  <a:pt x="5187632" y="28575"/>
                </a:lnTo>
                <a:lnTo>
                  <a:pt x="5187632" y="0"/>
                </a:lnTo>
                <a:close/>
              </a:path>
            </a:pathLst>
          </a:custGeom>
          <a:solidFill>
            <a:srgbClr val="FFAB4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" name="Picture 7" descr="A black and white diagram&#10;&#10;Description automatically generated">
            <a:extLst>
              <a:ext uri="{FF2B5EF4-FFF2-40B4-BE49-F238E27FC236}">
                <a16:creationId xmlns:a16="http://schemas.microsoft.com/office/drawing/2014/main" id="{8A5C186F-A9E5-D2B9-5746-D9C850BFBD3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2065" y="1856092"/>
            <a:ext cx="10655414" cy="824758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697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8063" rIns="0" bIns="0" rtlCol="0">
            <a:spAutoFit/>
          </a:bodyPr>
          <a:lstStyle/>
          <a:p>
            <a:pPr marL="1491615">
              <a:lnSpc>
                <a:spcPct val="100000"/>
              </a:lnSpc>
              <a:spcBef>
                <a:spcPts val="125"/>
              </a:spcBef>
            </a:pPr>
            <a:r>
              <a:rPr spc="185" dirty="0"/>
              <a:t>Datasets</a:t>
            </a:r>
            <a:r>
              <a:rPr spc="5" dirty="0"/>
              <a:t> </a:t>
            </a:r>
            <a:r>
              <a:rPr spc="260" dirty="0"/>
              <a:t>and</a:t>
            </a:r>
            <a:r>
              <a:rPr spc="5" dirty="0"/>
              <a:t> </a:t>
            </a:r>
            <a:r>
              <a:rPr spc="145" dirty="0"/>
              <a:t>Training</a:t>
            </a:r>
            <a:r>
              <a:rPr spc="5" dirty="0"/>
              <a:t> </a:t>
            </a:r>
            <a:r>
              <a:rPr spc="240" dirty="0"/>
              <a:t>Approaches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665751" y="2872765"/>
            <a:ext cx="8954770" cy="1704339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12700" marR="5080" algn="ctr">
              <a:lnSpc>
                <a:spcPts val="2630"/>
              </a:lnSpc>
              <a:spcBef>
                <a:spcPts val="195"/>
              </a:spcBef>
            </a:pPr>
            <a:r>
              <a:rPr sz="2200" dirty="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sz="2200" spc="-14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Verdana"/>
                <a:cs typeface="Verdana"/>
              </a:rPr>
              <a:t>effectiveness</a:t>
            </a:r>
            <a:r>
              <a:rPr sz="2200" spc="-14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dirty="0">
                <a:solidFill>
                  <a:srgbClr val="FFFFFF"/>
                </a:solidFill>
                <a:latin typeface="Verdana"/>
                <a:cs typeface="Verdana"/>
              </a:rPr>
              <a:t>of</a:t>
            </a:r>
            <a:r>
              <a:rPr sz="2200" spc="-14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spc="50" dirty="0">
                <a:solidFill>
                  <a:srgbClr val="FFFFFF"/>
                </a:solidFill>
                <a:latin typeface="Verdana"/>
                <a:cs typeface="Verdana"/>
              </a:rPr>
              <a:t>image</a:t>
            </a:r>
            <a:r>
              <a:rPr sz="2200" spc="-14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spc="45" dirty="0">
                <a:solidFill>
                  <a:srgbClr val="FFFFFF"/>
                </a:solidFill>
                <a:latin typeface="Verdana"/>
                <a:cs typeface="Verdana"/>
              </a:rPr>
              <a:t>captioning</a:t>
            </a:r>
            <a:r>
              <a:rPr sz="2200" spc="-1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dirty="0">
                <a:solidFill>
                  <a:srgbClr val="FFFFFF"/>
                </a:solidFill>
                <a:latin typeface="Verdana"/>
                <a:cs typeface="Verdana"/>
              </a:rPr>
              <a:t>models</a:t>
            </a:r>
            <a:r>
              <a:rPr sz="2200" spc="-14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spc="-40" dirty="0">
                <a:solidFill>
                  <a:srgbClr val="FFFFFF"/>
                </a:solidFill>
                <a:latin typeface="Verdana"/>
                <a:cs typeface="Verdana"/>
              </a:rPr>
              <a:t>relies</a:t>
            </a:r>
            <a:r>
              <a:rPr sz="2200" spc="-14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spc="-45" dirty="0">
                <a:solidFill>
                  <a:srgbClr val="FFFFFF"/>
                </a:solidFill>
                <a:latin typeface="Verdana"/>
                <a:cs typeface="Verdana"/>
              </a:rPr>
              <a:t>heavily</a:t>
            </a:r>
            <a:r>
              <a:rPr sz="2200" spc="-14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spc="40" dirty="0">
                <a:solidFill>
                  <a:srgbClr val="FFFFFF"/>
                </a:solidFill>
                <a:latin typeface="Verdana"/>
                <a:cs typeface="Verdana"/>
              </a:rPr>
              <a:t>on </a:t>
            </a:r>
            <a:r>
              <a:rPr sz="2200" spc="-35" dirty="0">
                <a:solidFill>
                  <a:srgbClr val="FFFFFF"/>
                </a:solidFill>
                <a:latin typeface="Verdana"/>
                <a:cs typeface="Verdana"/>
              </a:rPr>
              <a:t>diverse</a:t>
            </a:r>
            <a:r>
              <a:rPr sz="2200" spc="-1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spc="50" dirty="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sz="2200" spc="-1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spc="-45" dirty="0">
                <a:solidFill>
                  <a:srgbClr val="FFFFFF"/>
                </a:solidFill>
                <a:latin typeface="Verdana"/>
                <a:cs typeface="Verdana"/>
              </a:rPr>
              <a:t>extensive</a:t>
            </a:r>
            <a:r>
              <a:rPr sz="2200" spc="-1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b="1" spc="70" dirty="0">
                <a:solidFill>
                  <a:srgbClr val="FFFFFF"/>
                </a:solidFill>
                <a:latin typeface="Tahoma"/>
                <a:cs typeface="Tahoma"/>
              </a:rPr>
              <a:t>datasets</a:t>
            </a:r>
            <a:r>
              <a:rPr sz="2200" b="1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dirty="0">
                <a:solidFill>
                  <a:srgbClr val="FFFFFF"/>
                </a:solidFill>
                <a:latin typeface="Verdana"/>
                <a:cs typeface="Verdana"/>
              </a:rPr>
              <a:t>such</a:t>
            </a:r>
            <a:r>
              <a:rPr sz="2200" spc="-1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spc="-70" dirty="0">
                <a:solidFill>
                  <a:srgbClr val="FFFFFF"/>
                </a:solidFill>
                <a:latin typeface="Verdana"/>
                <a:cs typeface="Verdana"/>
              </a:rPr>
              <a:t>as</a:t>
            </a:r>
            <a:r>
              <a:rPr sz="2200" spc="-1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Verdana"/>
                <a:cs typeface="Verdana"/>
              </a:rPr>
              <a:t>Flickr30k.</a:t>
            </a:r>
            <a:endParaRPr sz="2200" dirty="0">
              <a:latin typeface="Verdana"/>
              <a:cs typeface="Verdana"/>
            </a:endParaRPr>
          </a:p>
          <a:p>
            <a:pPr algn="ctr">
              <a:lnSpc>
                <a:spcPts val="2535"/>
              </a:lnSpc>
            </a:pPr>
            <a:r>
              <a:rPr sz="2200" spc="-20" dirty="0">
                <a:solidFill>
                  <a:srgbClr val="FFFFFF"/>
                </a:solidFill>
                <a:latin typeface="Verdana"/>
                <a:cs typeface="Verdana"/>
              </a:rPr>
              <a:t>These</a:t>
            </a:r>
            <a:r>
              <a:rPr sz="2200" spc="-1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Verdana"/>
                <a:cs typeface="Verdana"/>
              </a:rPr>
              <a:t>datasets</a:t>
            </a:r>
            <a:r>
              <a:rPr sz="2200" spc="-1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dirty="0">
                <a:solidFill>
                  <a:srgbClr val="FFFFFF"/>
                </a:solidFill>
                <a:latin typeface="Verdana"/>
                <a:cs typeface="Verdana"/>
              </a:rPr>
              <a:t>provide</a:t>
            </a:r>
            <a:r>
              <a:rPr sz="2200" spc="-1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dirty="0">
                <a:solidFill>
                  <a:srgbClr val="FFFFFF"/>
                </a:solidFill>
                <a:latin typeface="Verdana"/>
                <a:cs typeface="Verdana"/>
              </a:rPr>
              <a:t>rich</a:t>
            </a:r>
            <a:r>
              <a:rPr sz="2200" spc="-1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dirty="0">
                <a:solidFill>
                  <a:srgbClr val="FFFFFF"/>
                </a:solidFill>
                <a:latin typeface="Verdana"/>
                <a:cs typeface="Verdana"/>
              </a:rPr>
              <a:t>annotations</a:t>
            </a:r>
            <a:r>
              <a:rPr sz="2200" spc="-1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dirty="0">
                <a:solidFill>
                  <a:srgbClr val="FFFFFF"/>
                </a:solidFill>
                <a:latin typeface="Verdana"/>
                <a:cs typeface="Verdana"/>
              </a:rPr>
              <a:t>that</a:t>
            </a:r>
            <a:r>
              <a:rPr sz="2200" spc="-1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dirty="0">
                <a:solidFill>
                  <a:srgbClr val="FFFFFF"/>
                </a:solidFill>
                <a:latin typeface="Verdana"/>
                <a:cs typeface="Verdana"/>
              </a:rPr>
              <a:t>aid</a:t>
            </a:r>
            <a:r>
              <a:rPr sz="2200" spc="-1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dirty="0">
                <a:solidFill>
                  <a:srgbClr val="FFFFFF"/>
                </a:solidFill>
                <a:latin typeface="Verdana"/>
                <a:cs typeface="Verdana"/>
              </a:rPr>
              <a:t>in</a:t>
            </a:r>
            <a:r>
              <a:rPr sz="2200" spc="-1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Verdana"/>
                <a:cs typeface="Verdana"/>
              </a:rPr>
              <a:t>training</a:t>
            </a:r>
            <a:endParaRPr sz="2200" dirty="0">
              <a:latin typeface="Verdana"/>
              <a:cs typeface="Verdana"/>
            </a:endParaRPr>
          </a:p>
          <a:p>
            <a:pPr marL="50800" marR="43180" algn="ctr">
              <a:lnSpc>
                <a:spcPts val="2630"/>
              </a:lnSpc>
              <a:spcBef>
                <a:spcPts val="155"/>
              </a:spcBef>
            </a:pPr>
            <a:r>
              <a:rPr sz="2200" dirty="0">
                <a:solidFill>
                  <a:srgbClr val="FFFFFF"/>
                </a:solidFill>
                <a:latin typeface="Verdana"/>
                <a:cs typeface="Verdana"/>
              </a:rPr>
              <a:t>models</a:t>
            </a:r>
            <a:r>
              <a:rPr sz="2200" spc="-1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dirty="0">
                <a:solidFill>
                  <a:srgbClr val="FFFFFF"/>
                </a:solidFill>
                <a:latin typeface="Verdana"/>
                <a:cs typeface="Verdana"/>
              </a:rPr>
              <a:t>to</a:t>
            </a:r>
            <a:r>
              <a:rPr sz="2200" spc="-1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dirty="0">
                <a:solidFill>
                  <a:srgbClr val="FFFFFF"/>
                </a:solidFill>
                <a:latin typeface="Verdana"/>
                <a:cs typeface="Verdana"/>
              </a:rPr>
              <a:t>generate</a:t>
            </a:r>
            <a:r>
              <a:rPr sz="2200" spc="-1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dirty="0">
                <a:solidFill>
                  <a:srgbClr val="FFFFFF"/>
                </a:solidFill>
                <a:latin typeface="Verdana"/>
                <a:cs typeface="Verdana"/>
              </a:rPr>
              <a:t>captions</a:t>
            </a:r>
            <a:r>
              <a:rPr sz="2200" spc="-1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dirty="0">
                <a:solidFill>
                  <a:srgbClr val="FFFFFF"/>
                </a:solidFill>
                <a:latin typeface="Verdana"/>
                <a:cs typeface="Verdana"/>
              </a:rPr>
              <a:t>that</a:t>
            </a:r>
            <a:r>
              <a:rPr sz="2200" spc="-1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spc="-45" dirty="0">
                <a:solidFill>
                  <a:srgbClr val="FFFFFF"/>
                </a:solidFill>
                <a:latin typeface="Verdana"/>
                <a:cs typeface="Verdana"/>
              </a:rPr>
              <a:t>are</a:t>
            </a:r>
            <a:r>
              <a:rPr sz="2200" spc="-1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spc="50" dirty="0">
                <a:solidFill>
                  <a:srgbClr val="FFFFFF"/>
                </a:solidFill>
                <a:latin typeface="Verdana"/>
                <a:cs typeface="Verdana"/>
              </a:rPr>
              <a:t>not</a:t>
            </a:r>
            <a:r>
              <a:rPr sz="2200" spc="-1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Verdana"/>
                <a:cs typeface="Verdana"/>
              </a:rPr>
              <a:t>only</a:t>
            </a:r>
            <a:r>
              <a:rPr sz="2200" spc="-1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Verdana"/>
                <a:cs typeface="Verdana"/>
              </a:rPr>
              <a:t>accurate</a:t>
            </a:r>
            <a:r>
              <a:rPr sz="2200" spc="-1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spc="65" dirty="0">
                <a:solidFill>
                  <a:srgbClr val="FFFFFF"/>
                </a:solidFill>
                <a:latin typeface="Verdana"/>
                <a:cs typeface="Verdana"/>
              </a:rPr>
              <a:t>but</a:t>
            </a:r>
            <a:r>
              <a:rPr sz="2200" spc="-1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Verdana"/>
                <a:cs typeface="Verdana"/>
              </a:rPr>
              <a:t>also </a:t>
            </a:r>
            <a:r>
              <a:rPr sz="2200" spc="-10" dirty="0">
                <a:solidFill>
                  <a:srgbClr val="FFFFFF"/>
                </a:solidFill>
                <a:latin typeface="Verdana"/>
                <a:cs typeface="Verdana"/>
              </a:rPr>
              <a:t>contextually</a:t>
            </a:r>
            <a:r>
              <a:rPr sz="2200" spc="-17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Verdana"/>
                <a:cs typeface="Verdana"/>
              </a:rPr>
              <a:t>appropriate.</a:t>
            </a:r>
            <a:endParaRPr sz="2200" dirty="0">
              <a:latin typeface="Verdana"/>
              <a:cs typeface="Verdana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828897" y="5269456"/>
            <a:ext cx="10629899" cy="38481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6978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954860" y="3162275"/>
            <a:ext cx="6141720" cy="2181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1000"/>
              </a:lnSpc>
              <a:spcBef>
                <a:spcPts val="100"/>
              </a:spcBef>
            </a:pPr>
            <a:r>
              <a:rPr sz="2000" dirty="0">
                <a:solidFill>
                  <a:srgbClr val="FFFFFF"/>
                </a:solidFill>
                <a:latin typeface="Verdana"/>
                <a:cs typeface="Verdana"/>
              </a:rPr>
              <a:t>Image</a:t>
            </a:r>
            <a:r>
              <a:rPr sz="2000" spc="-1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00" spc="60" dirty="0">
                <a:solidFill>
                  <a:srgbClr val="FFFFFF"/>
                </a:solidFill>
                <a:latin typeface="Verdana"/>
                <a:cs typeface="Verdana"/>
              </a:rPr>
              <a:t>captioning</a:t>
            </a:r>
            <a:r>
              <a:rPr sz="2000" spc="-1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00" dirty="0">
                <a:solidFill>
                  <a:srgbClr val="FFFFFF"/>
                </a:solidFill>
                <a:latin typeface="Verdana"/>
                <a:cs typeface="Verdana"/>
              </a:rPr>
              <a:t>has</a:t>
            </a:r>
            <a:r>
              <a:rPr sz="2000" spc="-1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00" spc="55" dirty="0">
                <a:solidFill>
                  <a:srgbClr val="FFFFFF"/>
                </a:solidFill>
                <a:latin typeface="Verdana"/>
                <a:cs typeface="Verdana"/>
              </a:rPr>
              <a:t>numerous</a:t>
            </a:r>
            <a:r>
              <a:rPr sz="2000" spc="-1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00" b="1" spc="80" dirty="0">
                <a:solidFill>
                  <a:srgbClr val="FFFFFF"/>
                </a:solidFill>
                <a:latin typeface="Tahoma"/>
                <a:cs typeface="Tahoma"/>
              </a:rPr>
              <a:t>applications </a:t>
            </a:r>
            <a:r>
              <a:rPr sz="2000" spc="-20" dirty="0">
                <a:solidFill>
                  <a:srgbClr val="FFFFFF"/>
                </a:solidFill>
                <a:latin typeface="Verdana"/>
                <a:cs typeface="Verdana"/>
              </a:rPr>
              <a:t>across</a:t>
            </a:r>
            <a:r>
              <a:rPr sz="2000" spc="-9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00" spc="-20" dirty="0">
                <a:solidFill>
                  <a:srgbClr val="FFFFFF"/>
                </a:solidFill>
                <a:latin typeface="Verdana"/>
                <a:cs typeface="Verdana"/>
              </a:rPr>
              <a:t>industries,</a:t>
            </a:r>
            <a:r>
              <a:rPr sz="2000" spc="-9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00" spc="65" dirty="0">
                <a:solidFill>
                  <a:srgbClr val="FFFFFF"/>
                </a:solidFill>
                <a:latin typeface="Verdana"/>
                <a:cs typeface="Verdana"/>
              </a:rPr>
              <a:t>including</a:t>
            </a:r>
            <a:r>
              <a:rPr sz="2000" spc="-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00" b="1" spc="75" dirty="0">
                <a:solidFill>
                  <a:srgbClr val="FFFFFF"/>
                </a:solidFill>
                <a:latin typeface="Tahoma"/>
                <a:cs typeface="Tahoma"/>
              </a:rPr>
              <a:t>social</a:t>
            </a:r>
            <a:r>
              <a:rPr sz="2000" b="1" spc="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b="1" dirty="0">
                <a:solidFill>
                  <a:srgbClr val="FFFFFF"/>
                </a:solidFill>
                <a:latin typeface="Tahoma"/>
                <a:cs typeface="Tahoma"/>
              </a:rPr>
              <a:t>media</a:t>
            </a:r>
            <a:r>
              <a:rPr sz="2000" dirty="0">
                <a:solidFill>
                  <a:srgbClr val="FFFFFF"/>
                </a:solidFill>
                <a:latin typeface="Verdana"/>
                <a:cs typeface="Verdana"/>
              </a:rPr>
              <a:t>,</a:t>
            </a:r>
            <a:r>
              <a:rPr sz="2000" spc="-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00" b="1" spc="-25" dirty="0">
                <a:solidFill>
                  <a:srgbClr val="FFFFFF"/>
                </a:solidFill>
                <a:latin typeface="Tahoma"/>
                <a:cs typeface="Tahoma"/>
              </a:rPr>
              <a:t>e- </a:t>
            </a:r>
            <a:r>
              <a:rPr sz="2000" b="1" spc="80" dirty="0">
                <a:solidFill>
                  <a:srgbClr val="FFFFFF"/>
                </a:solidFill>
                <a:latin typeface="Tahoma"/>
                <a:cs typeface="Tahoma"/>
              </a:rPr>
              <a:t>commerce</a:t>
            </a:r>
            <a:r>
              <a:rPr sz="2000" spc="80" dirty="0">
                <a:solidFill>
                  <a:srgbClr val="FFFFFF"/>
                </a:solidFill>
                <a:latin typeface="Verdana"/>
                <a:cs typeface="Verdana"/>
              </a:rPr>
              <a:t>,</a:t>
            </a:r>
            <a:r>
              <a:rPr sz="2000" spc="-1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00" spc="70" dirty="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sz="2000" spc="-1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00" b="1" spc="80" dirty="0">
                <a:solidFill>
                  <a:srgbClr val="FFFFFF"/>
                </a:solidFill>
                <a:latin typeface="Tahoma"/>
                <a:cs typeface="Tahoma"/>
              </a:rPr>
              <a:t>accessibility</a:t>
            </a:r>
            <a:r>
              <a:rPr sz="2000" b="1" spc="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b="1" spc="70" dirty="0">
                <a:solidFill>
                  <a:srgbClr val="FFFFFF"/>
                </a:solidFill>
                <a:latin typeface="Tahoma"/>
                <a:cs typeface="Tahoma"/>
              </a:rPr>
              <a:t>tools</a:t>
            </a:r>
            <a:r>
              <a:rPr sz="2000" b="1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-20" dirty="0">
                <a:solidFill>
                  <a:srgbClr val="FFFFFF"/>
                </a:solidFill>
                <a:latin typeface="Verdana"/>
                <a:cs typeface="Verdana"/>
              </a:rPr>
              <a:t>for</a:t>
            </a:r>
            <a:r>
              <a:rPr sz="2000" spc="-1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00" spc="25" dirty="0">
                <a:solidFill>
                  <a:srgbClr val="FFFFFF"/>
                </a:solidFill>
                <a:latin typeface="Verdana"/>
                <a:cs typeface="Verdana"/>
              </a:rPr>
              <a:t>the </a:t>
            </a:r>
            <a:r>
              <a:rPr sz="2000" spc="-35" dirty="0">
                <a:solidFill>
                  <a:srgbClr val="FFFFFF"/>
                </a:solidFill>
                <a:latin typeface="Verdana"/>
                <a:cs typeface="Verdana"/>
              </a:rPr>
              <a:t>visually</a:t>
            </a:r>
            <a:r>
              <a:rPr sz="2000" spc="-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00" dirty="0">
                <a:solidFill>
                  <a:srgbClr val="FFFFFF"/>
                </a:solidFill>
                <a:latin typeface="Verdana"/>
                <a:cs typeface="Verdana"/>
              </a:rPr>
              <a:t>impaired.</a:t>
            </a:r>
            <a:r>
              <a:rPr sz="2000" spc="-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00" dirty="0">
                <a:solidFill>
                  <a:srgbClr val="FFFFFF"/>
                </a:solidFill>
                <a:latin typeface="Verdana"/>
                <a:cs typeface="Verdana"/>
              </a:rPr>
              <a:t>These</a:t>
            </a:r>
            <a:r>
              <a:rPr sz="2000" spc="-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00" dirty="0">
                <a:solidFill>
                  <a:srgbClr val="FFFFFF"/>
                </a:solidFill>
                <a:latin typeface="Verdana"/>
                <a:cs typeface="Verdana"/>
              </a:rPr>
              <a:t>applications</a:t>
            </a:r>
            <a:r>
              <a:rPr sz="2000" spc="-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00" spc="50" dirty="0">
                <a:solidFill>
                  <a:srgbClr val="FFFFFF"/>
                </a:solidFill>
                <a:latin typeface="Verdana"/>
                <a:cs typeface="Verdana"/>
              </a:rPr>
              <a:t>enhance </a:t>
            </a:r>
            <a:r>
              <a:rPr sz="2000" dirty="0">
                <a:solidFill>
                  <a:srgbClr val="FFFFFF"/>
                </a:solidFill>
                <a:latin typeface="Verdana"/>
                <a:cs typeface="Verdana"/>
              </a:rPr>
              <a:t>user</a:t>
            </a:r>
            <a:r>
              <a:rPr sz="2000" spc="-4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00" dirty="0">
                <a:solidFill>
                  <a:srgbClr val="FFFFFF"/>
                </a:solidFill>
                <a:latin typeface="Verdana"/>
                <a:cs typeface="Verdana"/>
              </a:rPr>
              <a:t>experience</a:t>
            </a:r>
            <a:r>
              <a:rPr sz="2000" spc="-4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Verdana"/>
                <a:cs typeface="Verdana"/>
              </a:rPr>
              <a:t>by</a:t>
            </a:r>
            <a:r>
              <a:rPr sz="2000" spc="-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00" dirty="0">
                <a:solidFill>
                  <a:srgbClr val="FFFFFF"/>
                </a:solidFill>
                <a:latin typeface="Verdana"/>
                <a:cs typeface="Verdana"/>
              </a:rPr>
              <a:t>providing</a:t>
            </a:r>
            <a:r>
              <a:rPr sz="2000" spc="-4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Verdana"/>
                <a:cs typeface="Verdana"/>
              </a:rPr>
              <a:t>contextual </a:t>
            </a:r>
            <a:r>
              <a:rPr sz="2000" dirty="0">
                <a:solidFill>
                  <a:srgbClr val="FFFFFF"/>
                </a:solidFill>
                <a:latin typeface="Verdana"/>
                <a:cs typeface="Verdana"/>
              </a:rPr>
              <a:t>information,</a:t>
            </a:r>
            <a:r>
              <a:rPr sz="2000" spc="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00" dirty="0">
                <a:solidFill>
                  <a:srgbClr val="FFFFFF"/>
                </a:solidFill>
                <a:latin typeface="Verdana"/>
                <a:cs typeface="Verdana"/>
              </a:rPr>
              <a:t>improving</a:t>
            </a:r>
            <a:r>
              <a:rPr sz="2000" spc="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00" spc="-35" dirty="0">
                <a:solidFill>
                  <a:srgbClr val="FFFFFF"/>
                </a:solidFill>
                <a:latin typeface="Verdana"/>
                <a:cs typeface="Verdana"/>
              </a:rPr>
              <a:t>searchability,</a:t>
            </a:r>
            <a:r>
              <a:rPr sz="2000" spc="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00" spc="45" dirty="0">
                <a:solidFill>
                  <a:srgbClr val="FFFFFF"/>
                </a:solidFill>
                <a:latin typeface="Verdana"/>
                <a:cs typeface="Verdana"/>
              </a:rPr>
              <a:t>and </a:t>
            </a:r>
            <a:r>
              <a:rPr sz="2000" spc="50" dirty="0">
                <a:solidFill>
                  <a:srgbClr val="FFFFFF"/>
                </a:solidFill>
                <a:latin typeface="Verdana"/>
                <a:cs typeface="Verdana"/>
              </a:rPr>
              <a:t>enabling</a:t>
            </a:r>
            <a:r>
              <a:rPr sz="2000" spc="-11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00" dirty="0">
                <a:solidFill>
                  <a:srgbClr val="FFFFFF"/>
                </a:solidFill>
                <a:latin typeface="Verdana"/>
                <a:cs typeface="Verdana"/>
              </a:rPr>
              <a:t>richer</a:t>
            </a:r>
            <a:r>
              <a:rPr sz="2000" spc="-1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00" dirty="0">
                <a:solidFill>
                  <a:srgbClr val="FFFFFF"/>
                </a:solidFill>
                <a:latin typeface="Verdana"/>
                <a:cs typeface="Verdana"/>
              </a:rPr>
              <a:t>interactions</a:t>
            </a:r>
            <a:r>
              <a:rPr sz="2000" spc="-1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00" spc="60" dirty="0">
                <a:solidFill>
                  <a:srgbClr val="FFFFFF"/>
                </a:solidFill>
                <a:latin typeface="Verdana"/>
                <a:cs typeface="Verdana"/>
              </a:rPr>
              <a:t>with</a:t>
            </a:r>
            <a:r>
              <a:rPr sz="2000" spc="-1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Verdana"/>
                <a:cs typeface="Verdana"/>
              </a:rPr>
              <a:t>visual</a:t>
            </a:r>
            <a:r>
              <a:rPr sz="2000" spc="-11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Verdana"/>
                <a:cs typeface="Verdana"/>
              </a:rPr>
              <a:t>content.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955914" y="1115365"/>
            <a:ext cx="4904740" cy="1481455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12700" marR="5080">
              <a:lnSpc>
                <a:spcPts val="5700"/>
              </a:lnSpc>
              <a:spcBef>
                <a:spcPts val="260"/>
              </a:spcBef>
            </a:pPr>
            <a:r>
              <a:rPr sz="4800" spc="195" dirty="0"/>
              <a:t>Applications</a:t>
            </a:r>
            <a:r>
              <a:rPr sz="4800" dirty="0"/>
              <a:t> </a:t>
            </a:r>
            <a:r>
              <a:rPr sz="4800" spc="114" dirty="0"/>
              <a:t>in </a:t>
            </a:r>
            <a:r>
              <a:rPr sz="4800" spc="80" dirty="0"/>
              <a:t>Real</a:t>
            </a:r>
            <a:r>
              <a:rPr sz="4800" spc="5" dirty="0"/>
              <a:t> </a:t>
            </a:r>
            <a:r>
              <a:rPr sz="4800" spc="195" dirty="0"/>
              <a:t>World</a:t>
            </a:r>
            <a:endParaRPr sz="4800"/>
          </a:p>
        </p:txBody>
      </p:sp>
      <p:sp>
        <p:nvSpPr>
          <p:cNvPr id="5" name="object 5"/>
          <p:cNvSpPr/>
          <p:nvPr/>
        </p:nvSpPr>
        <p:spPr>
          <a:xfrm>
            <a:off x="1968614" y="711326"/>
            <a:ext cx="5187950" cy="28575"/>
          </a:xfrm>
          <a:custGeom>
            <a:avLst/>
            <a:gdLst/>
            <a:ahLst/>
            <a:cxnLst/>
            <a:rect l="l" t="t" r="r" b="b"/>
            <a:pathLst>
              <a:path w="5187950" h="28575">
                <a:moveTo>
                  <a:pt x="5187632" y="0"/>
                </a:moveTo>
                <a:lnTo>
                  <a:pt x="0" y="0"/>
                </a:lnTo>
                <a:lnTo>
                  <a:pt x="0" y="28575"/>
                </a:lnTo>
                <a:lnTo>
                  <a:pt x="5187632" y="28575"/>
                </a:lnTo>
                <a:lnTo>
                  <a:pt x="5187632" y="0"/>
                </a:lnTo>
                <a:close/>
              </a:path>
            </a:pathLst>
          </a:custGeom>
          <a:solidFill>
            <a:srgbClr val="FFAB4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264229" y="914170"/>
            <a:ext cx="5638800" cy="845819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2722"/>
            <a:ext cx="18288000" cy="1028697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30296" y="2288082"/>
            <a:ext cx="653224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120" dirty="0"/>
              <a:t>Challenges</a:t>
            </a:r>
            <a:r>
              <a:rPr sz="3000" spc="75" dirty="0"/>
              <a:t> </a:t>
            </a:r>
            <a:r>
              <a:rPr sz="3000" spc="95" dirty="0"/>
              <a:t>in</a:t>
            </a:r>
            <a:r>
              <a:rPr sz="3000" spc="75" dirty="0"/>
              <a:t> </a:t>
            </a:r>
            <a:r>
              <a:rPr sz="3000" dirty="0"/>
              <a:t>Image</a:t>
            </a:r>
            <a:r>
              <a:rPr sz="3000" spc="80" dirty="0"/>
              <a:t> </a:t>
            </a:r>
            <a:r>
              <a:rPr sz="3000" spc="120" dirty="0"/>
              <a:t>Captioning</a:t>
            </a:r>
            <a:endParaRPr sz="3000" dirty="0"/>
          </a:p>
        </p:txBody>
      </p:sp>
      <p:sp>
        <p:nvSpPr>
          <p:cNvPr id="4" name="object 4"/>
          <p:cNvSpPr txBox="1"/>
          <p:nvPr/>
        </p:nvSpPr>
        <p:spPr>
          <a:xfrm>
            <a:off x="9130296" y="3423932"/>
            <a:ext cx="7581900" cy="1300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1299"/>
              </a:lnSpc>
              <a:spcBef>
                <a:spcPts val="100"/>
              </a:spcBef>
            </a:pPr>
            <a:r>
              <a:rPr sz="1650" dirty="0">
                <a:solidFill>
                  <a:srgbClr val="FFFFFF"/>
                </a:solidFill>
                <a:latin typeface="Verdana"/>
                <a:cs typeface="Verdana"/>
              </a:rPr>
              <a:t>Despite</a:t>
            </a:r>
            <a:r>
              <a:rPr sz="1650" spc="4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650" dirty="0">
                <a:solidFill>
                  <a:srgbClr val="FFFFFF"/>
                </a:solidFill>
                <a:latin typeface="Verdana"/>
                <a:cs typeface="Verdana"/>
              </a:rPr>
              <a:t>advancements,</a:t>
            </a:r>
            <a:r>
              <a:rPr sz="1650" spc="44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650" spc="55" dirty="0">
                <a:solidFill>
                  <a:srgbClr val="FFFFFF"/>
                </a:solidFill>
                <a:latin typeface="Verdana"/>
                <a:cs typeface="Verdana"/>
              </a:rPr>
              <a:t>image</a:t>
            </a:r>
            <a:r>
              <a:rPr sz="1650" spc="44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650" spc="45" dirty="0">
                <a:solidFill>
                  <a:srgbClr val="FFFFFF"/>
                </a:solidFill>
                <a:latin typeface="Verdana"/>
                <a:cs typeface="Verdana"/>
              </a:rPr>
              <a:t>captioning</a:t>
            </a:r>
            <a:r>
              <a:rPr sz="1650" spc="44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650" dirty="0">
                <a:solidFill>
                  <a:srgbClr val="FFFFFF"/>
                </a:solidFill>
                <a:latin typeface="Verdana"/>
                <a:cs typeface="Verdana"/>
              </a:rPr>
              <a:t>faces</a:t>
            </a:r>
            <a:r>
              <a:rPr sz="1650" spc="44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650" dirty="0">
                <a:solidFill>
                  <a:srgbClr val="FFFFFF"/>
                </a:solidFill>
                <a:latin typeface="Verdana"/>
                <a:cs typeface="Verdana"/>
              </a:rPr>
              <a:t>challenges</a:t>
            </a:r>
            <a:r>
              <a:rPr sz="1650" spc="44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650" dirty="0">
                <a:solidFill>
                  <a:srgbClr val="FFFFFF"/>
                </a:solidFill>
                <a:latin typeface="Verdana"/>
                <a:cs typeface="Verdana"/>
              </a:rPr>
              <a:t>such</a:t>
            </a:r>
            <a:r>
              <a:rPr sz="1650" spc="44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650" spc="-25" dirty="0">
                <a:solidFill>
                  <a:srgbClr val="FFFFFF"/>
                </a:solidFill>
                <a:latin typeface="Verdana"/>
                <a:cs typeface="Verdana"/>
              </a:rPr>
              <a:t>as </a:t>
            </a:r>
            <a:r>
              <a:rPr sz="1650" b="1" spc="80" dirty="0">
                <a:solidFill>
                  <a:srgbClr val="FFFFFF"/>
                </a:solidFill>
                <a:latin typeface="Tahoma"/>
                <a:cs typeface="Tahoma"/>
              </a:rPr>
              <a:t>ambiguity</a:t>
            </a:r>
            <a:r>
              <a:rPr sz="1650" b="1" spc="4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650" dirty="0">
                <a:solidFill>
                  <a:srgbClr val="FFFFFF"/>
                </a:solidFill>
                <a:latin typeface="Verdana"/>
                <a:cs typeface="Verdana"/>
              </a:rPr>
              <a:t>in</a:t>
            </a:r>
            <a:r>
              <a:rPr sz="1650" spc="30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650" dirty="0">
                <a:solidFill>
                  <a:srgbClr val="FFFFFF"/>
                </a:solidFill>
                <a:latin typeface="Verdana"/>
                <a:cs typeface="Verdana"/>
              </a:rPr>
              <a:t>images</a:t>
            </a:r>
            <a:r>
              <a:rPr sz="1650" spc="30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650" spc="55" dirty="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sz="1650" spc="30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650" dirty="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sz="1650" spc="30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650" spc="50" dirty="0">
                <a:solidFill>
                  <a:srgbClr val="FFFFFF"/>
                </a:solidFill>
                <a:latin typeface="Verdana"/>
                <a:cs typeface="Verdana"/>
              </a:rPr>
              <a:t>need</a:t>
            </a:r>
            <a:r>
              <a:rPr sz="1650" spc="30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650" dirty="0">
                <a:solidFill>
                  <a:srgbClr val="FFFFFF"/>
                </a:solidFill>
                <a:latin typeface="Verdana"/>
                <a:cs typeface="Verdana"/>
              </a:rPr>
              <a:t>for</a:t>
            </a:r>
            <a:r>
              <a:rPr sz="1650" spc="30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650" b="1" spc="65" dirty="0">
                <a:solidFill>
                  <a:srgbClr val="FFFFFF"/>
                </a:solidFill>
                <a:latin typeface="Tahoma"/>
                <a:cs typeface="Tahoma"/>
              </a:rPr>
              <a:t>contextual</a:t>
            </a:r>
            <a:r>
              <a:rPr sz="1650" b="1" spc="459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650" b="1" spc="50" dirty="0">
                <a:solidFill>
                  <a:srgbClr val="FFFFFF"/>
                </a:solidFill>
                <a:latin typeface="Tahoma"/>
                <a:cs typeface="Tahoma"/>
              </a:rPr>
              <a:t>understanding</a:t>
            </a:r>
            <a:r>
              <a:rPr sz="1650" spc="50" dirty="0">
                <a:solidFill>
                  <a:srgbClr val="FFFFFF"/>
                </a:solidFill>
                <a:latin typeface="Verdana"/>
                <a:cs typeface="Verdana"/>
              </a:rPr>
              <a:t>. Models</a:t>
            </a:r>
            <a:r>
              <a:rPr sz="1650" spc="8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650" dirty="0">
                <a:solidFill>
                  <a:srgbClr val="FFFFFF"/>
                </a:solidFill>
                <a:latin typeface="Verdana"/>
                <a:cs typeface="Verdana"/>
              </a:rPr>
              <a:t>often</a:t>
            </a:r>
            <a:r>
              <a:rPr sz="1650" spc="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650" dirty="0">
                <a:solidFill>
                  <a:srgbClr val="FFFFFF"/>
                </a:solidFill>
                <a:latin typeface="Verdana"/>
                <a:cs typeface="Verdana"/>
              </a:rPr>
              <a:t>struggle</a:t>
            </a:r>
            <a:r>
              <a:rPr sz="1650" spc="8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650" spc="50" dirty="0">
                <a:solidFill>
                  <a:srgbClr val="FFFFFF"/>
                </a:solidFill>
                <a:latin typeface="Verdana"/>
                <a:cs typeface="Verdana"/>
              </a:rPr>
              <a:t>with</a:t>
            </a:r>
            <a:r>
              <a:rPr sz="1650" spc="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650" dirty="0">
                <a:solidFill>
                  <a:srgbClr val="FFFFFF"/>
                </a:solidFill>
                <a:latin typeface="Verdana"/>
                <a:cs typeface="Verdana"/>
              </a:rPr>
              <a:t>generating</a:t>
            </a:r>
            <a:r>
              <a:rPr sz="1650" spc="8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650" dirty="0">
                <a:solidFill>
                  <a:srgbClr val="FFFFFF"/>
                </a:solidFill>
                <a:latin typeface="Verdana"/>
                <a:cs typeface="Verdana"/>
              </a:rPr>
              <a:t>captions</a:t>
            </a:r>
            <a:r>
              <a:rPr sz="1650" spc="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650" dirty="0">
                <a:solidFill>
                  <a:srgbClr val="FFFFFF"/>
                </a:solidFill>
                <a:latin typeface="Verdana"/>
                <a:cs typeface="Verdana"/>
              </a:rPr>
              <a:t>that</a:t>
            </a:r>
            <a:r>
              <a:rPr sz="1650" spc="9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650" dirty="0">
                <a:solidFill>
                  <a:srgbClr val="FFFFFF"/>
                </a:solidFill>
                <a:latin typeface="Verdana"/>
                <a:cs typeface="Verdana"/>
              </a:rPr>
              <a:t>accurately</a:t>
            </a:r>
            <a:r>
              <a:rPr sz="1650" spc="8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650" spc="-10" dirty="0">
                <a:solidFill>
                  <a:srgbClr val="FFFFFF"/>
                </a:solidFill>
                <a:latin typeface="Verdana"/>
                <a:cs typeface="Verdana"/>
              </a:rPr>
              <a:t>reﬂect </a:t>
            </a:r>
            <a:r>
              <a:rPr sz="1650" dirty="0">
                <a:solidFill>
                  <a:srgbClr val="FFFFFF"/>
                </a:solidFill>
                <a:latin typeface="Verdana"/>
                <a:cs typeface="Verdana"/>
              </a:rPr>
              <a:t>complex</a:t>
            </a:r>
            <a:r>
              <a:rPr sz="1650" spc="15" dirty="0">
                <a:solidFill>
                  <a:srgbClr val="FFFFFF"/>
                </a:solidFill>
                <a:latin typeface="Verdana"/>
                <a:cs typeface="Verdana"/>
              </a:rPr>
              <a:t>  </a:t>
            </a:r>
            <a:r>
              <a:rPr sz="1650" dirty="0">
                <a:solidFill>
                  <a:srgbClr val="FFFFFF"/>
                </a:solidFill>
                <a:latin typeface="Verdana"/>
                <a:cs typeface="Verdana"/>
              </a:rPr>
              <a:t>scenes</a:t>
            </a:r>
            <a:r>
              <a:rPr sz="1650" spc="15" dirty="0">
                <a:solidFill>
                  <a:srgbClr val="FFFFFF"/>
                </a:solidFill>
                <a:latin typeface="Verdana"/>
                <a:cs typeface="Verdana"/>
              </a:rPr>
              <a:t>  </a:t>
            </a:r>
            <a:r>
              <a:rPr sz="1650" dirty="0">
                <a:solidFill>
                  <a:srgbClr val="FFFFFF"/>
                </a:solidFill>
                <a:latin typeface="Verdana"/>
                <a:cs typeface="Verdana"/>
              </a:rPr>
              <a:t>or</a:t>
            </a:r>
            <a:r>
              <a:rPr sz="1650" spc="15" dirty="0">
                <a:solidFill>
                  <a:srgbClr val="FFFFFF"/>
                </a:solidFill>
                <a:latin typeface="Verdana"/>
                <a:cs typeface="Verdana"/>
              </a:rPr>
              <a:t>  </a:t>
            </a:r>
            <a:r>
              <a:rPr sz="1650" dirty="0">
                <a:solidFill>
                  <a:srgbClr val="FFFFFF"/>
                </a:solidFill>
                <a:latin typeface="Verdana"/>
                <a:cs typeface="Verdana"/>
              </a:rPr>
              <a:t>emotions,</a:t>
            </a:r>
            <a:r>
              <a:rPr sz="1650" spc="20" dirty="0">
                <a:solidFill>
                  <a:srgbClr val="FFFFFF"/>
                </a:solidFill>
                <a:latin typeface="Verdana"/>
                <a:cs typeface="Verdana"/>
              </a:rPr>
              <a:t>  </a:t>
            </a:r>
            <a:r>
              <a:rPr sz="1650" dirty="0">
                <a:solidFill>
                  <a:srgbClr val="FFFFFF"/>
                </a:solidFill>
                <a:latin typeface="Verdana"/>
                <a:cs typeface="Verdana"/>
              </a:rPr>
              <a:t>necessitating</a:t>
            </a:r>
            <a:r>
              <a:rPr sz="1650" spc="15" dirty="0">
                <a:solidFill>
                  <a:srgbClr val="FFFFFF"/>
                </a:solidFill>
                <a:latin typeface="Verdana"/>
                <a:cs typeface="Verdana"/>
              </a:rPr>
              <a:t>  </a:t>
            </a:r>
            <a:r>
              <a:rPr sz="1650" spc="60" dirty="0">
                <a:solidFill>
                  <a:srgbClr val="FFFFFF"/>
                </a:solidFill>
                <a:latin typeface="Verdana"/>
                <a:cs typeface="Verdana"/>
              </a:rPr>
              <a:t>ongoing</a:t>
            </a:r>
            <a:r>
              <a:rPr sz="1650" spc="15" dirty="0">
                <a:solidFill>
                  <a:srgbClr val="FFFFFF"/>
                </a:solidFill>
                <a:latin typeface="Verdana"/>
                <a:cs typeface="Verdana"/>
              </a:rPr>
              <a:t>  </a:t>
            </a:r>
            <a:r>
              <a:rPr sz="1650" dirty="0">
                <a:solidFill>
                  <a:srgbClr val="FFFFFF"/>
                </a:solidFill>
                <a:latin typeface="Verdana"/>
                <a:cs typeface="Verdana"/>
              </a:rPr>
              <a:t>research</a:t>
            </a:r>
            <a:r>
              <a:rPr sz="1650" spc="15" dirty="0">
                <a:solidFill>
                  <a:srgbClr val="FFFFFF"/>
                </a:solidFill>
                <a:latin typeface="Verdana"/>
                <a:cs typeface="Verdana"/>
              </a:rPr>
              <a:t>  </a:t>
            </a:r>
            <a:r>
              <a:rPr sz="1650" spc="30" dirty="0">
                <a:solidFill>
                  <a:srgbClr val="FFFFFF"/>
                </a:solidFill>
                <a:latin typeface="Verdana"/>
                <a:cs typeface="Verdana"/>
              </a:rPr>
              <a:t>and </a:t>
            </a:r>
            <a:r>
              <a:rPr sz="1650" spc="10" dirty="0">
                <a:solidFill>
                  <a:srgbClr val="FFFFFF"/>
                </a:solidFill>
                <a:latin typeface="Verdana"/>
                <a:cs typeface="Verdana"/>
              </a:rPr>
              <a:t>development</a:t>
            </a:r>
            <a:r>
              <a:rPr sz="1650" spc="-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650" spc="10" dirty="0">
                <a:solidFill>
                  <a:srgbClr val="FFFFFF"/>
                </a:solidFill>
                <a:latin typeface="Verdana"/>
                <a:cs typeface="Verdana"/>
              </a:rPr>
              <a:t>in</a:t>
            </a:r>
            <a:r>
              <a:rPr sz="1650" spc="-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650" dirty="0">
                <a:solidFill>
                  <a:srgbClr val="FFFFFF"/>
                </a:solidFill>
                <a:latin typeface="Verdana"/>
                <a:cs typeface="Verdana"/>
              </a:rPr>
              <a:t>this</a:t>
            </a:r>
            <a:r>
              <a:rPr sz="1650" spc="-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650" spc="-20" dirty="0">
                <a:solidFill>
                  <a:srgbClr val="FFFFFF"/>
                </a:solidFill>
                <a:latin typeface="Verdana"/>
                <a:cs typeface="Verdana"/>
              </a:rPr>
              <a:t>ﬁeld.</a:t>
            </a:r>
            <a:endParaRPr sz="16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76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928081" y="1075931"/>
            <a:ext cx="126301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200" dirty="0"/>
              <a:t>and</a:t>
            </a:r>
            <a:endParaRPr sz="4800"/>
          </a:p>
        </p:txBody>
      </p:sp>
      <p:sp>
        <p:nvSpPr>
          <p:cNvPr id="4" name="object 4"/>
          <p:cNvSpPr txBox="1"/>
          <p:nvPr/>
        </p:nvSpPr>
        <p:spPr>
          <a:xfrm>
            <a:off x="1954974" y="1075931"/>
            <a:ext cx="5713730" cy="1481455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12700" marR="5080">
              <a:lnSpc>
                <a:spcPts val="5700"/>
              </a:lnSpc>
              <a:spcBef>
                <a:spcPts val="260"/>
              </a:spcBef>
            </a:pPr>
            <a:r>
              <a:rPr sz="4800" b="1" spc="185" dirty="0">
                <a:solidFill>
                  <a:srgbClr val="FFAB40"/>
                </a:solidFill>
                <a:latin typeface="Tahoma"/>
                <a:cs typeface="Tahoma"/>
              </a:rPr>
              <a:t>Conclusion </a:t>
            </a:r>
            <a:r>
              <a:rPr sz="4800" b="1" spc="170" dirty="0">
                <a:solidFill>
                  <a:srgbClr val="FFAB40"/>
                </a:solidFill>
                <a:latin typeface="Tahoma"/>
                <a:cs typeface="Tahoma"/>
              </a:rPr>
              <a:t>Future</a:t>
            </a:r>
            <a:r>
              <a:rPr sz="4800" b="1" spc="15" dirty="0">
                <a:solidFill>
                  <a:srgbClr val="FFAB40"/>
                </a:solidFill>
                <a:latin typeface="Tahoma"/>
                <a:cs typeface="Tahoma"/>
              </a:rPr>
              <a:t> </a:t>
            </a:r>
            <a:r>
              <a:rPr sz="4800" b="1" spc="160" dirty="0">
                <a:solidFill>
                  <a:srgbClr val="FFAB40"/>
                </a:solidFill>
                <a:latin typeface="Tahoma"/>
                <a:cs typeface="Tahoma"/>
              </a:rPr>
              <a:t>Directions</a:t>
            </a:r>
            <a:endParaRPr sz="4800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174947" y="1199489"/>
            <a:ext cx="5559425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22909" algn="l"/>
                <a:tab pos="1778000" algn="l"/>
                <a:tab pos="3504565" algn="l"/>
                <a:tab pos="3908425" algn="l"/>
                <a:tab pos="4772660" algn="l"/>
              </a:tabLst>
            </a:pPr>
            <a:r>
              <a:rPr sz="1600" spc="-25" dirty="0">
                <a:solidFill>
                  <a:srgbClr val="FFFFFF"/>
                </a:solidFill>
                <a:latin typeface="Verdana"/>
                <a:cs typeface="Verdana"/>
              </a:rPr>
              <a:t>In</a:t>
            </a:r>
            <a:r>
              <a:rPr sz="1600" dirty="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sz="1600" spc="-10" dirty="0">
                <a:solidFill>
                  <a:srgbClr val="FFFFFF"/>
                </a:solidFill>
                <a:latin typeface="Verdana"/>
                <a:cs typeface="Verdana"/>
              </a:rPr>
              <a:t>conclusion,</a:t>
            </a:r>
            <a:r>
              <a:rPr sz="1600" dirty="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sz="1600" spc="-10" dirty="0">
                <a:solidFill>
                  <a:srgbClr val="FFFFFF"/>
                </a:solidFill>
                <a:latin typeface="Verdana"/>
                <a:cs typeface="Verdana"/>
              </a:rPr>
              <a:t>advancements</a:t>
            </a:r>
            <a:r>
              <a:rPr sz="1600" dirty="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sz="1600" spc="-25" dirty="0">
                <a:solidFill>
                  <a:srgbClr val="FFFFFF"/>
                </a:solidFill>
                <a:latin typeface="Verdana"/>
                <a:cs typeface="Verdana"/>
              </a:rPr>
              <a:t>in</a:t>
            </a:r>
            <a:r>
              <a:rPr sz="1600" dirty="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sz="1600" spc="-10" dirty="0">
                <a:solidFill>
                  <a:srgbClr val="FFFFFF"/>
                </a:solidFill>
                <a:latin typeface="Verdana"/>
                <a:cs typeface="Verdana"/>
              </a:rPr>
              <a:t>image</a:t>
            </a:r>
            <a:r>
              <a:rPr sz="1600" dirty="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sz="1600" spc="-10" dirty="0">
                <a:solidFill>
                  <a:srgbClr val="FFFFFF"/>
                </a:solidFill>
                <a:latin typeface="Verdana"/>
                <a:cs typeface="Verdana"/>
              </a:rPr>
              <a:t>caption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174947" y="1447139"/>
            <a:ext cx="5559425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rgbClr val="FFFFFF"/>
                </a:solidFill>
                <a:latin typeface="Verdana"/>
                <a:cs typeface="Verdana"/>
              </a:rPr>
              <a:t>generation</a:t>
            </a:r>
            <a:r>
              <a:rPr sz="1600" spc="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600" dirty="0">
                <a:solidFill>
                  <a:srgbClr val="FFFFFF"/>
                </a:solidFill>
                <a:latin typeface="Verdana"/>
                <a:cs typeface="Verdana"/>
              </a:rPr>
              <a:t>have</a:t>
            </a:r>
            <a:r>
              <a:rPr sz="1600" spc="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600" dirty="0">
                <a:solidFill>
                  <a:srgbClr val="FFFFFF"/>
                </a:solidFill>
                <a:latin typeface="Verdana"/>
                <a:cs typeface="Verdana"/>
              </a:rPr>
              <a:t>transformed</a:t>
            </a:r>
            <a:r>
              <a:rPr sz="1600" spc="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600" dirty="0">
                <a:solidFill>
                  <a:srgbClr val="FFFFFF"/>
                </a:solidFill>
                <a:latin typeface="Verdana"/>
                <a:cs typeface="Verdana"/>
              </a:rPr>
              <a:t>how</a:t>
            </a:r>
            <a:r>
              <a:rPr sz="1600" spc="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600" dirty="0">
                <a:solidFill>
                  <a:srgbClr val="FFFFFF"/>
                </a:solidFill>
                <a:latin typeface="Verdana"/>
                <a:cs typeface="Verdana"/>
              </a:rPr>
              <a:t>machines</a:t>
            </a:r>
            <a:r>
              <a:rPr sz="1600" spc="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Verdana"/>
                <a:cs typeface="Verdana"/>
              </a:rPr>
              <a:t>interpret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174947" y="1685264"/>
            <a:ext cx="5560060" cy="125095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 algn="just">
              <a:lnSpc>
                <a:spcPct val="100600"/>
              </a:lnSpc>
              <a:spcBef>
                <a:spcPts val="85"/>
              </a:spcBef>
            </a:pPr>
            <a:r>
              <a:rPr sz="1600" dirty="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sz="1600" spc="300" dirty="0">
                <a:solidFill>
                  <a:srgbClr val="FFFFFF"/>
                </a:solidFill>
                <a:latin typeface="Verdana"/>
                <a:cs typeface="Verdana"/>
              </a:rPr>
              <a:t>  </a:t>
            </a:r>
            <a:r>
              <a:rPr sz="1600" dirty="0">
                <a:solidFill>
                  <a:srgbClr val="FFFFFF"/>
                </a:solidFill>
                <a:latin typeface="Verdana"/>
                <a:cs typeface="Verdana"/>
              </a:rPr>
              <a:t>describe</a:t>
            </a:r>
            <a:r>
              <a:rPr sz="1600" spc="305" dirty="0">
                <a:solidFill>
                  <a:srgbClr val="FFFFFF"/>
                </a:solidFill>
                <a:latin typeface="Verdana"/>
                <a:cs typeface="Verdana"/>
              </a:rPr>
              <a:t>  </a:t>
            </a:r>
            <a:r>
              <a:rPr sz="1600" dirty="0">
                <a:solidFill>
                  <a:srgbClr val="FFFFFF"/>
                </a:solidFill>
                <a:latin typeface="Verdana"/>
                <a:cs typeface="Verdana"/>
              </a:rPr>
              <a:t>images.</a:t>
            </a:r>
            <a:r>
              <a:rPr sz="1600" spc="305" dirty="0">
                <a:solidFill>
                  <a:srgbClr val="FFFFFF"/>
                </a:solidFill>
                <a:latin typeface="Verdana"/>
                <a:cs typeface="Verdana"/>
              </a:rPr>
              <a:t>  </a:t>
            </a:r>
            <a:r>
              <a:rPr sz="1600" dirty="0">
                <a:solidFill>
                  <a:srgbClr val="FFFFFF"/>
                </a:solidFill>
                <a:latin typeface="Verdana"/>
                <a:cs typeface="Verdana"/>
              </a:rPr>
              <a:t>Future</a:t>
            </a:r>
            <a:r>
              <a:rPr sz="1600" spc="305" dirty="0">
                <a:solidFill>
                  <a:srgbClr val="FFFFFF"/>
                </a:solidFill>
                <a:latin typeface="Verdana"/>
                <a:cs typeface="Verdana"/>
              </a:rPr>
              <a:t>  </a:t>
            </a:r>
            <a:r>
              <a:rPr sz="1600" dirty="0">
                <a:solidFill>
                  <a:srgbClr val="FFFFFF"/>
                </a:solidFill>
                <a:latin typeface="Verdana"/>
                <a:cs typeface="Verdana"/>
              </a:rPr>
              <a:t>directions</a:t>
            </a:r>
            <a:r>
              <a:rPr sz="1600" spc="305" dirty="0">
                <a:solidFill>
                  <a:srgbClr val="FFFFFF"/>
                </a:solidFill>
                <a:latin typeface="Verdana"/>
                <a:cs typeface="Verdana"/>
              </a:rPr>
              <a:t>  </a:t>
            </a:r>
            <a:r>
              <a:rPr sz="1600" spc="-10" dirty="0">
                <a:solidFill>
                  <a:srgbClr val="FFFFFF"/>
                </a:solidFill>
                <a:latin typeface="Verdana"/>
                <a:cs typeface="Verdana"/>
              </a:rPr>
              <a:t>involve </a:t>
            </a:r>
            <a:r>
              <a:rPr sz="1600" dirty="0">
                <a:solidFill>
                  <a:srgbClr val="FFFFFF"/>
                </a:solidFill>
                <a:latin typeface="Verdana"/>
                <a:cs typeface="Verdana"/>
              </a:rPr>
              <a:t>improving</a:t>
            </a:r>
            <a:r>
              <a:rPr sz="1600" spc="-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600" b="1" spc="45" dirty="0">
                <a:solidFill>
                  <a:srgbClr val="FFFFFF"/>
                </a:solidFill>
                <a:latin typeface="Tahoma"/>
                <a:cs typeface="Tahoma"/>
              </a:rPr>
              <a:t>contextual</a:t>
            </a:r>
            <a:r>
              <a:rPr sz="1600" b="1" spc="1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600" b="1" spc="65" dirty="0">
                <a:solidFill>
                  <a:srgbClr val="FFFFFF"/>
                </a:solidFill>
                <a:latin typeface="Tahoma"/>
                <a:cs typeface="Tahoma"/>
              </a:rPr>
              <a:t>understanding</a:t>
            </a:r>
            <a:r>
              <a:rPr sz="1600" b="1" spc="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sz="1600" spc="-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Verdana"/>
                <a:cs typeface="Verdana"/>
              </a:rPr>
              <a:t>leveraging </a:t>
            </a:r>
            <a:r>
              <a:rPr sz="1600" b="1" spc="70" dirty="0">
                <a:solidFill>
                  <a:srgbClr val="FFFFFF"/>
                </a:solidFill>
                <a:latin typeface="Tahoma"/>
                <a:cs typeface="Tahoma"/>
              </a:rPr>
              <a:t>multimodal</a:t>
            </a:r>
            <a:r>
              <a:rPr sz="1600" b="1" spc="2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600" b="1" spc="50" dirty="0">
                <a:solidFill>
                  <a:srgbClr val="FFFFFF"/>
                </a:solidFill>
                <a:latin typeface="Tahoma"/>
                <a:cs typeface="Tahoma"/>
              </a:rPr>
              <a:t>data</a:t>
            </a:r>
            <a:r>
              <a:rPr sz="1600" b="1" spc="2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FFFFFF"/>
                </a:solidFill>
                <a:latin typeface="Verdana"/>
                <a:cs typeface="Verdana"/>
              </a:rPr>
              <a:t>to</a:t>
            </a:r>
            <a:r>
              <a:rPr sz="1600" spc="1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600" dirty="0">
                <a:solidFill>
                  <a:srgbClr val="FFFFFF"/>
                </a:solidFill>
                <a:latin typeface="Verdana"/>
                <a:cs typeface="Verdana"/>
              </a:rPr>
              <a:t>create</a:t>
            </a:r>
            <a:r>
              <a:rPr sz="1600" spc="1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600" dirty="0">
                <a:solidFill>
                  <a:srgbClr val="FFFFFF"/>
                </a:solidFill>
                <a:latin typeface="Verdana"/>
                <a:cs typeface="Verdana"/>
              </a:rPr>
              <a:t>even</a:t>
            </a:r>
            <a:r>
              <a:rPr sz="1600" spc="1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600" dirty="0">
                <a:solidFill>
                  <a:srgbClr val="FFFFFF"/>
                </a:solidFill>
                <a:latin typeface="Verdana"/>
                <a:cs typeface="Verdana"/>
              </a:rPr>
              <a:t>more</a:t>
            </a:r>
            <a:r>
              <a:rPr sz="1600" spc="1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Verdana"/>
                <a:cs typeface="Verdana"/>
              </a:rPr>
              <a:t>sophisticated </a:t>
            </a:r>
            <a:r>
              <a:rPr sz="1600" dirty="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sz="1600" spc="25" dirty="0">
                <a:solidFill>
                  <a:srgbClr val="FFFFFF"/>
                </a:solidFill>
                <a:latin typeface="Verdana"/>
                <a:cs typeface="Verdana"/>
              </a:rPr>
              <a:t>  </a:t>
            </a:r>
            <a:r>
              <a:rPr sz="1600" dirty="0">
                <a:solidFill>
                  <a:srgbClr val="FFFFFF"/>
                </a:solidFill>
                <a:latin typeface="Verdana"/>
                <a:cs typeface="Verdana"/>
              </a:rPr>
              <a:t>accurate</a:t>
            </a:r>
            <a:r>
              <a:rPr sz="1600" spc="25" dirty="0">
                <a:solidFill>
                  <a:srgbClr val="FFFFFF"/>
                </a:solidFill>
                <a:latin typeface="Verdana"/>
                <a:cs typeface="Verdana"/>
              </a:rPr>
              <a:t>  </a:t>
            </a:r>
            <a:r>
              <a:rPr sz="1600" dirty="0">
                <a:solidFill>
                  <a:srgbClr val="FFFFFF"/>
                </a:solidFill>
                <a:latin typeface="Verdana"/>
                <a:cs typeface="Verdana"/>
              </a:rPr>
              <a:t>captioning</a:t>
            </a:r>
            <a:r>
              <a:rPr sz="1600" spc="25" dirty="0">
                <a:solidFill>
                  <a:srgbClr val="FFFFFF"/>
                </a:solidFill>
                <a:latin typeface="Verdana"/>
                <a:cs typeface="Verdana"/>
              </a:rPr>
              <a:t>  </a:t>
            </a:r>
            <a:r>
              <a:rPr sz="1600" dirty="0">
                <a:solidFill>
                  <a:srgbClr val="FFFFFF"/>
                </a:solidFill>
                <a:latin typeface="Verdana"/>
                <a:cs typeface="Verdana"/>
              </a:rPr>
              <a:t>systems,</a:t>
            </a:r>
            <a:r>
              <a:rPr sz="1600" spc="30" dirty="0">
                <a:solidFill>
                  <a:srgbClr val="FFFFFF"/>
                </a:solidFill>
                <a:latin typeface="Verdana"/>
                <a:cs typeface="Verdana"/>
              </a:rPr>
              <a:t>  </a:t>
            </a:r>
            <a:r>
              <a:rPr sz="1600" dirty="0">
                <a:solidFill>
                  <a:srgbClr val="FFFFFF"/>
                </a:solidFill>
                <a:latin typeface="Verdana"/>
                <a:cs typeface="Verdana"/>
              </a:rPr>
              <a:t>enhancing</a:t>
            </a:r>
            <a:r>
              <a:rPr sz="1600" spc="25" dirty="0">
                <a:solidFill>
                  <a:srgbClr val="FFFFFF"/>
                </a:solidFill>
                <a:latin typeface="Verdana"/>
                <a:cs typeface="Verdana"/>
              </a:rPr>
              <a:t>  </a:t>
            </a:r>
            <a:r>
              <a:rPr sz="1600" spc="-10" dirty="0">
                <a:solidFill>
                  <a:srgbClr val="FFFFFF"/>
                </a:solidFill>
                <a:latin typeface="Verdana"/>
                <a:cs typeface="Verdana"/>
              </a:rPr>
              <a:t>their applicability.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968614" y="711326"/>
            <a:ext cx="5187950" cy="28575"/>
          </a:xfrm>
          <a:custGeom>
            <a:avLst/>
            <a:gdLst/>
            <a:ahLst/>
            <a:cxnLst/>
            <a:rect l="l" t="t" r="r" b="b"/>
            <a:pathLst>
              <a:path w="5187950" h="28575">
                <a:moveTo>
                  <a:pt x="5187632" y="0"/>
                </a:moveTo>
                <a:lnTo>
                  <a:pt x="0" y="0"/>
                </a:lnTo>
                <a:lnTo>
                  <a:pt x="0" y="28575"/>
                </a:lnTo>
                <a:lnTo>
                  <a:pt x="5187632" y="28575"/>
                </a:lnTo>
                <a:lnTo>
                  <a:pt x="5187632" y="0"/>
                </a:lnTo>
                <a:close/>
              </a:path>
            </a:pathLst>
          </a:custGeom>
          <a:solidFill>
            <a:srgbClr val="FFAB4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50" y="0"/>
            <a:ext cx="18288000" cy="1028697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377950" y="565792"/>
            <a:ext cx="4338613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7200" spc="195" dirty="0">
                <a:solidFill>
                  <a:srgbClr val="FFFFFF"/>
                </a:solidFill>
              </a:rPr>
              <a:t>OUTPUT</a:t>
            </a:r>
            <a:endParaRPr sz="7200" dirty="0"/>
          </a:p>
        </p:txBody>
      </p:sp>
      <p:sp>
        <p:nvSpPr>
          <p:cNvPr id="14" name="object 14"/>
          <p:cNvSpPr/>
          <p:nvPr/>
        </p:nvSpPr>
        <p:spPr>
          <a:xfrm>
            <a:off x="1624037" y="4315040"/>
            <a:ext cx="5187950" cy="28575"/>
          </a:xfrm>
          <a:custGeom>
            <a:avLst/>
            <a:gdLst/>
            <a:ahLst/>
            <a:cxnLst/>
            <a:rect l="l" t="t" r="r" b="b"/>
            <a:pathLst>
              <a:path w="5187950" h="28575">
                <a:moveTo>
                  <a:pt x="5187632" y="0"/>
                </a:moveTo>
                <a:lnTo>
                  <a:pt x="0" y="0"/>
                </a:lnTo>
                <a:lnTo>
                  <a:pt x="0" y="28575"/>
                </a:lnTo>
                <a:lnTo>
                  <a:pt x="5187632" y="28575"/>
                </a:lnTo>
                <a:lnTo>
                  <a:pt x="5187632" y="0"/>
                </a:lnTo>
                <a:close/>
              </a:path>
            </a:pathLst>
          </a:custGeom>
          <a:solidFill>
            <a:srgbClr val="FFAB4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6" name="Picture 15" descr="A screenshot of a computer&#10;&#10;Description automatically generated">
            <a:extLst>
              <a:ext uri="{FF2B5EF4-FFF2-40B4-BE49-F238E27FC236}">
                <a16:creationId xmlns:a16="http://schemas.microsoft.com/office/drawing/2014/main" id="{F5C06547-580D-2716-AC04-6085EF47E5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51" t="37033" r="36434" b="37247"/>
          <a:stretch/>
        </p:blipFill>
        <p:spPr>
          <a:xfrm>
            <a:off x="23556" y="4006846"/>
            <a:ext cx="2819401" cy="2286008"/>
          </a:xfrm>
          <a:prstGeom prst="rect">
            <a:avLst/>
          </a:prstGeom>
        </p:spPr>
      </p:pic>
      <p:pic>
        <p:nvPicPr>
          <p:cNvPr id="18" name="Picture 17" descr="A screenshot of a computer&#10;&#10;Description automatically generated">
            <a:extLst>
              <a:ext uri="{FF2B5EF4-FFF2-40B4-BE49-F238E27FC236}">
                <a16:creationId xmlns:a16="http://schemas.microsoft.com/office/drawing/2014/main" id="{64BF2ED9-D0E5-ADCF-7EAD-6EB88E8022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95" t="15957" r="37179" b="10222"/>
          <a:stretch/>
        </p:blipFill>
        <p:spPr>
          <a:xfrm>
            <a:off x="2825751" y="1949450"/>
            <a:ext cx="5033987" cy="6680720"/>
          </a:xfrm>
          <a:prstGeom prst="rect">
            <a:avLst/>
          </a:prstGeom>
        </p:spPr>
      </p:pic>
      <p:pic>
        <p:nvPicPr>
          <p:cNvPr id="20" name="Picture 19" descr="A screenshot of a photo generator&#10;&#10;Description automatically generated">
            <a:extLst>
              <a:ext uri="{FF2B5EF4-FFF2-40B4-BE49-F238E27FC236}">
                <a16:creationId xmlns:a16="http://schemas.microsoft.com/office/drawing/2014/main" id="{1077D1C4-8A90-7E10-7EA5-EBF97AEFB2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99" t="15058" r="37502" b="5550"/>
          <a:stretch/>
        </p:blipFill>
        <p:spPr>
          <a:xfrm>
            <a:off x="7897839" y="1949450"/>
            <a:ext cx="4845816" cy="7086600"/>
          </a:xfrm>
          <a:prstGeom prst="rect">
            <a:avLst/>
          </a:prstGeom>
        </p:spPr>
      </p:pic>
      <p:pic>
        <p:nvPicPr>
          <p:cNvPr id="22" name="Picture 21" descr="A dog jumping over a log&#10;&#10;Description automatically generated">
            <a:extLst>
              <a:ext uri="{FF2B5EF4-FFF2-40B4-BE49-F238E27FC236}">
                <a16:creationId xmlns:a16="http://schemas.microsoft.com/office/drawing/2014/main" id="{A351EB4D-A79E-3D40-4E69-2B8DDABFD1A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2002" y="2863850"/>
            <a:ext cx="5334000" cy="5423574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D41544C0-B50B-81DB-1639-F24B79AB45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>
            <a:extLst>
              <a:ext uri="{FF2B5EF4-FFF2-40B4-BE49-F238E27FC236}">
                <a16:creationId xmlns:a16="http://schemas.microsoft.com/office/drawing/2014/main" id="{01CFF47E-A9D8-E0B4-70EC-F698F3493C23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-5940" y="-5453"/>
            <a:ext cx="18288000" cy="10286976"/>
          </a:xfrm>
          <a:prstGeom prst="rect">
            <a:avLst/>
          </a:prstGeom>
        </p:spPr>
      </p:pic>
      <p:sp>
        <p:nvSpPr>
          <p:cNvPr id="3" name="object 3">
            <a:extLst>
              <a:ext uri="{FF2B5EF4-FFF2-40B4-BE49-F238E27FC236}">
                <a16:creationId xmlns:a16="http://schemas.microsoft.com/office/drawing/2014/main" id="{0F9E0925-F84A-6452-B99E-967F20245B2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611337" y="2703614"/>
            <a:ext cx="3838575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200" spc="195" dirty="0">
                <a:solidFill>
                  <a:srgbClr val="FFFFFF"/>
                </a:solidFill>
              </a:rPr>
              <a:t>Thanks!</a:t>
            </a:r>
            <a:endParaRPr sz="7200"/>
          </a:p>
        </p:txBody>
      </p:sp>
      <p:sp>
        <p:nvSpPr>
          <p:cNvPr id="14" name="object 14">
            <a:extLst>
              <a:ext uri="{FF2B5EF4-FFF2-40B4-BE49-F238E27FC236}">
                <a16:creationId xmlns:a16="http://schemas.microsoft.com/office/drawing/2014/main" id="{8090F440-D4CA-F0CC-BE9D-3CBE4409F03B}"/>
              </a:ext>
            </a:extLst>
          </p:cNvPr>
          <p:cNvSpPr/>
          <p:nvPr/>
        </p:nvSpPr>
        <p:spPr>
          <a:xfrm>
            <a:off x="1624037" y="4315040"/>
            <a:ext cx="5187950" cy="28575"/>
          </a:xfrm>
          <a:custGeom>
            <a:avLst/>
            <a:gdLst/>
            <a:ahLst/>
            <a:cxnLst/>
            <a:rect l="l" t="t" r="r" b="b"/>
            <a:pathLst>
              <a:path w="5187950" h="28575">
                <a:moveTo>
                  <a:pt x="5187632" y="0"/>
                </a:moveTo>
                <a:lnTo>
                  <a:pt x="0" y="0"/>
                </a:lnTo>
                <a:lnTo>
                  <a:pt x="0" y="28575"/>
                </a:lnTo>
                <a:lnTo>
                  <a:pt x="5187632" y="28575"/>
                </a:lnTo>
                <a:lnTo>
                  <a:pt x="5187632" y="0"/>
                </a:lnTo>
                <a:close/>
              </a:path>
            </a:pathLst>
          </a:custGeom>
          <a:solidFill>
            <a:srgbClr val="FFAB4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692245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AB4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</TotalTime>
  <Words>341</Words>
  <Application>Microsoft Office PowerPoint</Application>
  <PresentationFormat>Custom</PresentationFormat>
  <Paragraphs>25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Aptos</vt:lpstr>
      <vt:lpstr>Calibri</vt:lpstr>
      <vt:lpstr>Tahoma</vt:lpstr>
      <vt:lpstr>Verdana</vt:lpstr>
      <vt:lpstr>Office Theme</vt:lpstr>
      <vt:lpstr>IMAGE INSIGHT</vt:lpstr>
      <vt:lpstr>Introduction to Image Captioning</vt:lpstr>
      <vt:lpstr>Key Techniques in Caption Generation</vt:lpstr>
      <vt:lpstr>Datasets and Training Approaches</vt:lpstr>
      <vt:lpstr>Applications in Real World</vt:lpstr>
      <vt:lpstr>Challenges in Image Captioning</vt:lpstr>
      <vt:lpstr>and</vt:lpstr>
      <vt:lpstr>OUTPUT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Khushi Saroha</cp:lastModifiedBy>
  <cp:revision>2</cp:revision>
  <dcterms:created xsi:type="dcterms:W3CDTF">2024-11-17T16:28:09Z</dcterms:created>
  <dcterms:modified xsi:type="dcterms:W3CDTF">2024-11-17T16:41:18Z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2024-11-17T00:00:00Z</vt:filetime>
  </property>
  <property fmtid="{D5CDD505-2E9C-101B-9397-08002B2CF9AE}" pid="3" name="Creator">
    <vt:lpwstr>Chromium</vt:lpwstr>
  </property>
  <property fmtid="{D5CDD505-2E9C-101B-9397-08002B2CF9AE}" pid="4" name="LastSaved">
    <vt:filetime>2024-11-17T00:00:00Z</vt:filetime>
  </property>
  <property fmtid="{D5CDD505-2E9C-101B-9397-08002B2CF9AE}" pid="5" name="Producer">
    <vt:lpwstr>GPL Ghostscript 10.04.0</vt:lpwstr>
  </property>
</Properties>
</file>